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8"/>
  </p:notesMasterIdLst>
  <p:handoutMasterIdLst>
    <p:handoutMasterId r:id="rId19"/>
  </p:handoutMasterIdLst>
  <p:sldIdLst>
    <p:sldId id="261" r:id="rId2"/>
    <p:sldId id="289" r:id="rId3"/>
    <p:sldId id="290" r:id="rId4"/>
    <p:sldId id="291" r:id="rId5"/>
    <p:sldId id="300" r:id="rId6"/>
    <p:sldId id="299" r:id="rId7"/>
    <p:sldId id="292" r:id="rId8"/>
    <p:sldId id="293" r:id="rId9"/>
    <p:sldId id="294" r:id="rId10"/>
    <p:sldId id="296" r:id="rId11"/>
    <p:sldId id="297" r:id="rId12"/>
    <p:sldId id="275" r:id="rId13"/>
    <p:sldId id="277" r:id="rId14"/>
    <p:sldId id="287" r:id="rId15"/>
    <p:sldId id="280" r:id="rId16"/>
    <p:sldId id="284" r:id="rId17"/>
  </p:sldIdLst>
  <p:sldSz cx="9144000" cy="6858000" type="screen4x3"/>
  <p:notesSz cx="6858000" cy="965835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6633"/>
    <a:srgbClr val="003300"/>
    <a:srgbClr val="FF0066"/>
    <a:srgbClr val="3399FF"/>
    <a:srgbClr val="FF9900"/>
    <a:srgbClr val="FF6633"/>
    <a:srgbClr val="FF00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49" autoAdjust="0"/>
    <p:restoredTop sz="94628" autoAdjust="0"/>
  </p:normalViewPr>
  <p:slideViewPr>
    <p:cSldViewPr>
      <p:cViewPr varScale="1">
        <p:scale>
          <a:sx n="108" d="100"/>
          <a:sy n="108" d="100"/>
        </p:scale>
        <p:origin x="131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0" d="100"/>
          <a:sy n="30" d="100"/>
        </p:scale>
        <p:origin x="-1116" y="-3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4403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0763" y="730250"/>
            <a:ext cx="4816475" cy="3609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587875"/>
            <a:ext cx="5029200" cy="434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/>
              <a:t>Click to edit Master text styles</a:t>
            </a:r>
          </a:p>
          <a:p>
            <a:pPr lvl="1"/>
            <a:r>
              <a:rPr lang="sl-SI" noProof="0"/>
              <a:t>Second level</a:t>
            </a:r>
          </a:p>
          <a:p>
            <a:pPr lvl="2"/>
            <a:r>
              <a:rPr lang="sl-SI" noProof="0"/>
              <a:t>Third level</a:t>
            </a:r>
          </a:p>
          <a:p>
            <a:pPr lvl="3"/>
            <a:r>
              <a:rPr lang="sl-SI" noProof="0"/>
              <a:t>Fourth level</a:t>
            </a:r>
          </a:p>
          <a:p>
            <a:pPr lvl="4"/>
            <a:r>
              <a:rPr lang="sl-SI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7575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>
                <a:latin typeface="Times New Roman" pitchFamily="18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17575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EE891A0-3A1B-4A13-914D-204919B7B56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44598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354C77F-1096-46D7-B9EF-5A2DE183E67E}" type="slidenum">
              <a:rPr lang="sl-SI" altLang="sl-SI" sz="10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sl-SI" altLang="sl-SI" sz="1000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22350" y="730250"/>
            <a:ext cx="4813300" cy="3609975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41203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sl-SI" altLang="sl-SI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l-SI" altLang="sl-SI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sl-SI" altLang="sl-SI"/>
            </a:p>
          </p:txBody>
        </p:sp>
      </p:grpSp>
      <p:sp>
        <p:nvSpPr>
          <p:cNvPr id="819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sl-SI" noProof="0"/>
              <a:t>Kliknite, če želite urediti slog podnaslova matrice</a:t>
            </a:r>
          </a:p>
        </p:txBody>
      </p:sp>
      <p:sp>
        <p:nvSpPr>
          <p:cNvPr id="819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sl-SI" noProof="0"/>
              <a:t>Kliknite, če želite urediti slog naslova matrice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EB202764-0E12-4A93-891A-A80B917B0CF5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05464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246F3-5771-4392-8CB8-7551E81FA3A1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36995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1425-8E80-445F-8631-C47E47200FE2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4174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6B786-7A4E-4934-99B5-514E02DBEE6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9210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F5BF3-1FBF-4E4B-A518-AFE7ED5D59C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4957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BE7AA-2607-41BF-99CA-C5AF0C0D7DEC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10403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AFF91-7F65-45B8-8EC0-CD3BE510BE16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65548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451EB-6F13-41A4-A0EA-F8EE5183DD15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59175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72C55-4261-4D4B-938D-18771A11E37C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3927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C936D8-6634-403C-9561-A0290132E9CC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6161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6B1A3-7874-4F0C-BA48-55AF631079E2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82208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sl-SI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sl-SI" altLang="sl-SI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809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09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09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BFFA910-CCD8-4A18-AE47-67E472C7C0A2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jaski.net/" TargetMode="External"/><Relationship Id="rId2" Type="http://schemas.openxmlformats.org/officeDocument/2006/relationships/hyperlink" Target="http://www.mojaizbira.si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sklad-kadri.si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ucilnice.arnes.si/pluginfile.php/6375058/mod_resource/content/1/Programi%20s%20poklicno%20maturo%20in%20petim%20predmetom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116013" y="549275"/>
            <a:ext cx="77724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sl-SI" sz="80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VSTOP</a:t>
            </a: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755650" y="4005263"/>
          <a:ext cx="1184275" cy="254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5" name="Clip" r:id="rId4" imgW="1857375" imgH="3995738" progId="MS_ClipArt_Gallery.5">
                  <p:embed/>
                </p:oleObj>
              </mc:Choice>
              <mc:Fallback>
                <p:oleObj name="Clip" r:id="rId4" imgW="1857375" imgH="3995738" progId="MS_ClipArt_Gallery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4005263"/>
                        <a:ext cx="1184275" cy="254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7596188" y="476250"/>
          <a:ext cx="1023937" cy="310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6" name="Clip" r:id="rId6" imgW="1296063" imgH="3934305" progId="MS_ClipArt_Gallery.5">
                  <p:embed/>
                </p:oleObj>
              </mc:Choice>
              <mc:Fallback>
                <p:oleObj name="Clip" r:id="rId6" imgW="1296063" imgH="3934305" progId="MS_ClipArt_Gallery.5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476250"/>
                        <a:ext cx="1023937" cy="310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411413" y="2781300"/>
            <a:ext cx="5329237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sl-SI" sz="80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srednjo </a:t>
            </a:r>
          </a:p>
          <a:p>
            <a:pPr algn="ctr" eaLnBrk="1" hangingPunct="1">
              <a:defRPr/>
            </a:pPr>
            <a:r>
              <a:rPr lang="sl-SI" sz="80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šolo</a:t>
            </a:r>
          </a:p>
        </p:txBody>
      </p:sp>
      <p:sp>
        <p:nvSpPr>
          <p:cNvPr id="4102" name="Rectangle 2"/>
          <p:cNvSpPr>
            <a:spLocks noChangeArrowheads="1"/>
          </p:cNvSpPr>
          <p:nvPr/>
        </p:nvSpPr>
        <p:spPr bwMode="auto">
          <a:xfrm>
            <a:off x="1190625" y="1897063"/>
            <a:ext cx="777240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500" b="1">
                <a:solidFill>
                  <a:schemeClr val="bg1"/>
                </a:solidFill>
              </a:rPr>
              <a:t>V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Šole v bližini – Šolski center Ptuj</a:t>
            </a:r>
          </a:p>
        </p:txBody>
      </p:sp>
      <p:sp>
        <p:nvSpPr>
          <p:cNvPr id="74755" name="Rectangle 3"/>
          <p:cNvSpPr>
            <a:spLocks noChangeArrowheads="1"/>
          </p:cNvSpPr>
          <p:nvPr/>
        </p:nvSpPr>
        <p:spPr bwMode="auto">
          <a:xfrm>
            <a:off x="1115616" y="2133410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>
                <a:solidFill>
                  <a:srgbClr val="EF1204"/>
                </a:solidFill>
              </a:rPr>
              <a:t>Strojna šola</a:t>
            </a:r>
            <a:endParaRPr lang="sl-SI" altLang="sl-SI" sz="3600" b="1" dirty="0">
              <a:solidFill>
                <a:schemeClr val="accent2"/>
              </a:solidFill>
            </a:endParaRPr>
          </a:p>
        </p:txBody>
      </p:sp>
      <p:sp>
        <p:nvSpPr>
          <p:cNvPr id="74756" name="Rectangle 4"/>
          <p:cNvSpPr>
            <a:spLocks noChangeArrowheads="1"/>
          </p:cNvSpPr>
          <p:nvPr/>
        </p:nvSpPr>
        <p:spPr bwMode="auto">
          <a:xfrm>
            <a:off x="1180309" y="2708920"/>
            <a:ext cx="795655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b="1" dirty="0">
                <a:solidFill>
                  <a:srgbClr val="6600FF"/>
                </a:solidFill>
              </a:rPr>
              <a:t>oblikovalec kovin – orodjar (3) 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b="1" dirty="0">
                <a:solidFill>
                  <a:srgbClr val="6600FF"/>
                </a:solidFill>
              </a:rPr>
              <a:t>klepar – krovec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b="1" dirty="0">
                <a:solidFill>
                  <a:srgbClr val="6600FF"/>
                </a:solidFill>
              </a:rPr>
              <a:t>izdelovalec kovinskih konstrukcij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b="1" dirty="0">
                <a:solidFill>
                  <a:srgbClr val="6600FF"/>
                </a:solidFill>
              </a:rPr>
              <a:t>instalater strojnih instalacij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b="1" dirty="0" err="1">
                <a:solidFill>
                  <a:srgbClr val="6600FF"/>
                </a:solidFill>
              </a:rPr>
              <a:t>avtoserviser</a:t>
            </a:r>
            <a:r>
              <a:rPr lang="sl-SI" altLang="sl-SI" b="1" dirty="0">
                <a:solidFill>
                  <a:srgbClr val="6600FF"/>
                </a:solidFill>
              </a:rPr>
              <a:t>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b="1" dirty="0" err="1">
                <a:solidFill>
                  <a:srgbClr val="6600FF"/>
                </a:solidFill>
              </a:rPr>
              <a:t>avtokaroserist</a:t>
            </a:r>
            <a:r>
              <a:rPr lang="sl-SI" altLang="sl-SI" b="1" dirty="0">
                <a:solidFill>
                  <a:srgbClr val="6600FF"/>
                </a:solidFill>
              </a:rPr>
              <a:t>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b="1" dirty="0">
                <a:solidFill>
                  <a:srgbClr val="6600FF"/>
                </a:solidFill>
              </a:rPr>
              <a:t>strojni tehnik (4)</a:t>
            </a:r>
          </a:p>
        </p:txBody>
      </p:sp>
    </p:spTree>
    <p:extLst>
      <p:ext uri="{BB962C8B-B14F-4D97-AF65-F5344CB8AC3E}">
        <p14:creationId xmlns:p14="http://schemas.microsoft.com/office/powerpoint/2010/main" val="51423136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Šole v bližini – Šolski center Ptuj</a:t>
            </a:r>
          </a:p>
        </p:txBody>
      </p:sp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1187450" y="2243138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>
                <a:solidFill>
                  <a:srgbClr val="EF1204"/>
                </a:solidFill>
              </a:rPr>
              <a:t>Elektro in računalniška šola</a:t>
            </a:r>
            <a:endParaRPr lang="sl-SI" altLang="sl-SI" sz="3600" b="1" dirty="0">
              <a:solidFill>
                <a:schemeClr val="accent2"/>
              </a:solidFill>
            </a:endParaRPr>
          </a:p>
        </p:txBody>
      </p:sp>
      <p:sp>
        <p:nvSpPr>
          <p:cNvPr id="75780" name="Rectangle 4"/>
          <p:cNvSpPr>
            <a:spLocks noChangeArrowheads="1"/>
          </p:cNvSpPr>
          <p:nvPr/>
        </p:nvSpPr>
        <p:spPr bwMode="auto">
          <a:xfrm>
            <a:off x="1187450" y="2852738"/>
            <a:ext cx="6985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b="1" dirty="0">
                <a:solidFill>
                  <a:srgbClr val="6600FF"/>
                </a:solidFill>
              </a:rPr>
              <a:t>elektrikar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b="1" dirty="0" err="1">
                <a:solidFill>
                  <a:srgbClr val="6600FF"/>
                </a:solidFill>
              </a:rPr>
              <a:t>mehatronik</a:t>
            </a:r>
            <a:r>
              <a:rPr lang="sl-SI" altLang="sl-SI" b="1" dirty="0">
                <a:solidFill>
                  <a:srgbClr val="6600FF"/>
                </a:solidFill>
              </a:rPr>
              <a:t> operater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b="1" dirty="0">
                <a:solidFill>
                  <a:srgbClr val="6600FF"/>
                </a:solidFill>
              </a:rPr>
              <a:t>elektrotehnik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b="1" dirty="0">
                <a:solidFill>
                  <a:srgbClr val="6600FF"/>
                </a:solidFill>
              </a:rPr>
              <a:t>tehnik računalništva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b="1" dirty="0">
                <a:solidFill>
                  <a:srgbClr val="6600FF"/>
                </a:solidFill>
              </a:rPr>
              <a:t>tehnik </a:t>
            </a:r>
            <a:r>
              <a:rPr lang="sl-SI" altLang="sl-SI" b="1" dirty="0" err="1">
                <a:solidFill>
                  <a:srgbClr val="6600FF"/>
                </a:solidFill>
              </a:rPr>
              <a:t>mehatronike</a:t>
            </a:r>
            <a:r>
              <a:rPr lang="sl-SI" altLang="sl-SI" b="1" dirty="0">
                <a:solidFill>
                  <a:srgbClr val="6600FF"/>
                </a:solidFill>
              </a:rPr>
              <a:t> (4)</a:t>
            </a:r>
          </a:p>
        </p:txBody>
      </p:sp>
    </p:spTree>
    <p:extLst>
      <p:ext uri="{BB962C8B-B14F-4D97-AF65-F5344CB8AC3E}">
        <p14:creationId xmlns:p14="http://schemas.microsoft.com/office/powerpoint/2010/main" val="3395732614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sl-SI" i="1" u="sng" dirty="0">
                <a:solidFill>
                  <a:schemeClr val="accent6">
                    <a:lumMod val="75000"/>
                  </a:schemeClr>
                </a:solidFill>
              </a:rPr>
              <a:t>Dodatne informacije</a:t>
            </a:r>
          </a:p>
        </p:txBody>
      </p:sp>
      <p:sp>
        <p:nvSpPr>
          <p:cNvPr id="86019" name="Rectangle 3"/>
          <p:cNvSpPr>
            <a:spLocks noChangeArrowheads="1"/>
          </p:cNvSpPr>
          <p:nvPr/>
        </p:nvSpPr>
        <p:spPr bwMode="auto">
          <a:xfrm>
            <a:off x="1136650" y="1844675"/>
            <a:ext cx="16557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marL="342900" indent="-342900" eaLnBrk="1" hangingPunct="1">
              <a:defRPr/>
            </a:pPr>
            <a:r>
              <a:rPr lang="sl-SI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splet: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84213" y="2492375"/>
            <a:ext cx="7056437" cy="2739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marL="1828800" lvl="3" indent="-457200" eaLnBrk="1" hangingPunct="1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latin typeface="Arial" charset="0"/>
              </a:rPr>
              <a:t>spletne strani srednjih šol,</a:t>
            </a:r>
          </a:p>
          <a:p>
            <a:pPr marL="1828800" lvl="3" indent="-457200" eaLnBrk="1" hangingPunct="1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latin typeface="Arial" charset="0"/>
                <a:hlinkClick r:id="rId2"/>
              </a:rPr>
              <a:t>http://www.mojaizbira.si/</a:t>
            </a:r>
            <a:endParaRPr lang="sl-SI" sz="2400" b="1" dirty="0">
              <a:latin typeface="Arial" charset="0"/>
            </a:endParaRPr>
          </a:p>
          <a:p>
            <a:pPr marL="1828800" lvl="3" indent="-457200" eaLnBrk="1" hangingPunct="1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latin typeface="Arial" charset="0"/>
                <a:hlinkClick r:id="rId3"/>
              </a:rPr>
              <a:t>http://www.dijaski.net/</a:t>
            </a:r>
            <a:endParaRPr lang="sl-SI" sz="2400" b="1" dirty="0">
              <a:latin typeface="Arial" charset="0"/>
            </a:endParaRPr>
          </a:p>
          <a:p>
            <a:pPr marL="1828800" lvl="3" indent="-457200" eaLnBrk="1" hangingPunct="1">
              <a:buClr>
                <a:schemeClr val="accent6">
                  <a:lumMod val="75000"/>
                </a:schemeClr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latin typeface="Arial" charset="0"/>
                <a:hlinkClick r:id="rId4"/>
              </a:rPr>
              <a:t>www.sklad-kadri.si</a:t>
            </a:r>
            <a:endParaRPr lang="sl-SI" sz="2400" b="1" dirty="0">
              <a:latin typeface="Arial" charset="0"/>
            </a:endParaRPr>
          </a:p>
          <a:p>
            <a:pPr lvl="3" eaLnBrk="1" hangingPunct="1">
              <a:buClr>
                <a:schemeClr val="accent6">
                  <a:lumMod val="75000"/>
                </a:schemeClr>
              </a:buClr>
              <a:defRPr/>
            </a:pPr>
            <a:endParaRPr lang="sl-SI" sz="2400" b="1" dirty="0">
              <a:latin typeface="Arial" charset="0"/>
            </a:endParaRPr>
          </a:p>
          <a:p>
            <a:pPr lvl="3" eaLnBrk="1" hangingPunct="1">
              <a:buClr>
                <a:schemeClr val="accent6">
                  <a:lumMod val="75000"/>
                </a:schemeClr>
              </a:buClr>
              <a:defRPr/>
            </a:pPr>
            <a:endParaRPr lang="sl-SI" sz="2400" b="1" dirty="0">
              <a:latin typeface="Arial" charset="0"/>
            </a:endParaRPr>
          </a:p>
          <a:p>
            <a:pPr marL="1600200" lvl="3" indent="-228600" eaLnBrk="1" hangingPunct="1">
              <a:buFont typeface="Wingdings" pitchFamily="2" charset="2"/>
              <a:buNone/>
              <a:defRPr/>
            </a:pPr>
            <a:r>
              <a:rPr lang="sl-SI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1691680" y="4653136"/>
            <a:ext cx="5256882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800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8" rIns="92075" bIns="46038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b="1" dirty="0"/>
              <a:t>Karierno središče-Ptuj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b="1" dirty="0"/>
              <a:t>Informativni dan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692150"/>
            <a:ext cx="3881437" cy="1143000"/>
          </a:xfrm>
          <a:noFill/>
        </p:spPr>
        <p:txBody>
          <a:bodyPr/>
          <a:lstStyle/>
          <a:p>
            <a:pPr eaLnBrk="1" hangingPunct="1"/>
            <a:r>
              <a:rPr lang="sl-SI" altLang="sl-SI" i="1" u="sng">
                <a:solidFill>
                  <a:schemeClr val="tx1"/>
                </a:solidFill>
              </a:rPr>
              <a:t>Koraki naprej</a:t>
            </a:r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827088" y="2492375"/>
            <a:ext cx="7058025" cy="3024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5750" indent="-285750" eaLnBrk="1" hangingPunct="1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800" b="1" dirty="0" err="1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eVPP</a:t>
            </a:r>
            <a:r>
              <a:rPr lang="sl-SI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(vprašalnik o poklicni poti)</a:t>
            </a:r>
          </a:p>
          <a:p>
            <a:pPr marL="285750" indent="-285750" eaLnBrk="1" hangingPunct="1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razgovori</a:t>
            </a:r>
          </a:p>
          <a:p>
            <a:pPr marL="285750" indent="-285750" eaLnBrk="1" hangingPunct="1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aktualne informacije po elektronski pošti</a:t>
            </a:r>
          </a:p>
          <a:p>
            <a:pPr marL="285750" indent="-285750" eaLnBrk="1" hangingPunct="1"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sl-SI" sz="2800" b="1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  <a:p>
            <a:pPr marL="285750" indent="-285750" eaLnBrk="1" hangingPunct="1"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sl-SI" sz="2800" b="1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692150"/>
            <a:ext cx="3881437" cy="1143000"/>
          </a:xfrm>
          <a:noFill/>
        </p:spPr>
        <p:txBody>
          <a:bodyPr/>
          <a:lstStyle/>
          <a:p>
            <a:pPr eaLnBrk="1" hangingPunct="1"/>
            <a:r>
              <a:rPr lang="sl-SI" altLang="sl-SI" i="1" u="sng">
                <a:solidFill>
                  <a:schemeClr val="tx1"/>
                </a:solidFill>
              </a:rPr>
              <a:t>Koraki naprej</a:t>
            </a:r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719931" y="2060848"/>
            <a:ext cx="8066087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285750" indent="-285750" eaLnBrk="1" hangingPunct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8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 </a:t>
            </a:r>
            <a:r>
              <a:rPr lang="sl-SI" sz="24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Razpis za vpis – 17. januar</a:t>
            </a:r>
          </a:p>
          <a:p>
            <a:pPr marL="457200" indent="-457200" eaLnBrk="1" hangingPunct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Informativni dan - 14. in 15. 2. </a:t>
            </a:r>
          </a:p>
          <a:p>
            <a:pPr marL="457200" indent="-457200" eaLnBrk="1" hangingPunct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Prijava za preizkus posebnih nadarjenosti – 4. 3.</a:t>
            </a:r>
          </a:p>
          <a:p>
            <a:pPr marL="457200" indent="-457200" eaLnBrk="1" hangingPunct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Prijava za vpis v 1. letnik - do 2. 4. </a:t>
            </a:r>
          </a:p>
          <a:p>
            <a:pPr marL="457200" indent="-457200" eaLnBrk="1" hangingPunct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Objava številčnega stanja prijav – 8. 4.</a:t>
            </a:r>
          </a:p>
          <a:p>
            <a:pPr marL="457200" indent="-457200" eaLnBrk="1" hangingPunct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Prenos prijav – do 24. 4. </a:t>
            </a:r>
          </a:p>
          <a:p>
            <a:pPr marL="457200" indent="-457200" eaLnBrk="1" hangingPunct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Objava omejitve vpisa – 26. 5. </a:t>
            </a:r>
          </a:p>
          <a:p>
            <a:pPr marL="457200" indent="-457200" eaLnBrk="1" hangingPunct="1">
              <a:lnSpc>
                <a:spcPct val="15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sl-SI" sz="2400" b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Dokumentacija v srednje šole – 16. 6.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3665538" cy="1143000"/>
          </a:xfrm>
        </p:spPr>
        <p:txBody>
          <a:bodyPr/>
          <a:lstStyle/>
          <a:p>
            <a:pPr eaLnBrk="1" hangingPunct="1">
              <a:defRPr/>
            </a:pPr>
            <a:r>
              <a:rPr lang="sl-SI" sz="4000" i="1" u="sng" dirty="0">
                <a:solidFill>
                  <a:schemeClr val="accent6">
                    <a:lumMod val="75000"/>
                  </a:schemeClr>
                </a:solidFill>
              </a:rPr>
              <a:t>Štipendije: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042988" y="2420938"/>
            <a:ext cx="6696075" cy="584200"/>
          </a:xfrm>
        </p:spPr>
        <p:txBody>
          <a:bodyPr/>
          <a:lstStyle/>
          <a:p>
            <a:pPr lvl="1" eaLnBrk="1" hangingPunct="1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sl-SI" sz="2800" b="1" dirty="0"/>
              <a:t> </a:t>
            </a:r>
            <a:r>
              <a:rPr lang="sl-SI" b="1" dirty="0"/>
              <a:t>kadrovske: DELODAJALCI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042988" y="3005138"/>
            <a:ext cx="66960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1" eaLnBrk="1" hangingPunct="1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sl-SI" sz="2800" b="1" dirty="0"/>
              <a:t> </a:t>
            </a:r>
            <a:r>
              <a:rPr lang="sl-SI" b="1" dirty="0"/>
              <a:t>državne: CSD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1018326" y="4221088"/>
            <a:ext cx="6696075" cy="1711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1" eaLnBrk="1" hangingPunct="1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sl-SI" sz="2800" b="1" dirty="0"/>
              <a:t> </a:t>
            </a:r>
            <a:r>
              <a:rPr lang="sl-SI" b="1" dirty="0"/>
              <a:t>Zoisove (Javni sklad za kadre)</a:t>
            </a:r>
          </a:p>
          <a:p>
            <a:pPr lvl="2" eaLnBrk="1" hangingPunct="1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sl-SI" b="1" dirty="0"/>
              <a:t>prijavi posameznik</a:t>
            </a:r>
          </a:p>
          <a:p>
            <a:pPr lvl="2" eaLnBrk="1" hangingPunct="1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sl-SI" b="1" dirty="0"/>
              <a:t>zlata in srebrna </a:t>
            </a:r>
            <a:r>
              <a:rPr lang="sl-SI" b="1" dirty="0" err="1"/>
              <a:t>priznanja+UU</a:t>
            </a:r>
            <a:r>
              <a:rPr lang="sl-SI" b="1" dirty="0"/>
              <a:t> v 9. razredu najmanj 4,7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02032EE-E3CF-4725-8993-E53391847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8325" y="3589338"/>
            <a:ext cx="66960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1" eaLnBrk="1" hangingPunct="1">
              <a:buClr>
                <a:schemeClr val="accent6">
                  <a:lumMod val="75000"/>
                </a:schemeClr>
              </a:buClr>
              <a:buSzPct val="100000"/>
              <a:buFont typeface="Arial" pitchFamily="34" charset="0"/>
              <a:buChar char="•"/>
              <a:defRPr/>
            </a:pPr>
            <a:r>
              <a:rPr lang="sl-SI" sz="2800" b="1" dirty="0"/>
              <a:t> </a:t>
            </a:r>
            <a:r>
              <a:rPr lang="sl-SI" b="1" dirty="0"/>
              <a:t>za deficitarne poklice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35050" y="3068638"/>
            <a:ext cx="4545013" cy="1143000"/>
          </a:xfrm>
        </p:spPr>
        <p:txBody>
          <a:bodyPr/>
          <a:lstStyle/>
          <a:p>
            <a:pPr eaLnBrk="1" hangingPunct="1">
              <a:defRPr/>
            </a:pPr>
            <a:br>
              <a:rPr lang="sl-SI" sz="4000" i="1" u="sng" dirty="0">
                <a:solidFill>
                  <a:schemeClr val="accent1"/>
                </a:solidFill>
              </a:rPr>
            </a:br>
            <a:br>
              <a:rPr lang="sl-SI" sz="4000" i="1" u="sng" dirty="0">
                <a:solidFill>
                  <a:schemeClr val="accent1"/>
                </a:solidFill>
              </a:rPr>
            </a:br>
            <a:r>
              <a:rPr lang="sl-SI" sz="4000" i="1" dirty="0">
                <a:solidFill>
                  <a:schemeClr val="accent6">
                    <a:lumMod val="75000"/>
                  </a:schemeClr>
                </a:solidFill>
              </a:rPr>
              <a:t>Vaša vprašanja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1042988" y="4724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 eaLnBrk="1" hangingPunct="1">
              <a:defRPr/>
            </a:pPr>
            <a:r>
              <a:rPr lang="sl-SI" sz="2400" i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(projekcijo najdete na šolski spletni strani)</a:t>
            </a:r>
          </a:p>
        </p:txBody>
      </p:sp>
      <p:sp>
        <p:nvSpPr>
          <p:cNvPr id="2" name="Pravokotnik 1"/>
          <p:cNvSpPr/>
          <p:nvPr/>
        </p:nvSpPr>
        <p:spPr>
          <a:xfrm>
            <a:off x="2311400" y="1076325"/>
            <a:ext cx="2120900" cy="7080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sl-SI" sz="4000" b="1" i="1" u="sng" kern="0" dirty="0">
                <a:latin typeface="Arial"/>
                <a:ea typeface="+mj-ea"/>
                <a:cs typeface="+mj-cs"/>
              </a:rPr>
              <a:t>HVALA!</a:t>
            </a:r>
            <a:endParaRPr lang="sl-SI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14536"/>
            <a:ext cx="6840537" cy="1143000"/>
          </a:xfrm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1. INTERESI </a:t>
            </a:r>
            <a:r>
              <a:rPr lang="sl-SI" altLang="sl-SI" sz="2800" b="1" i="1" u="sng" dirty="0">
                <a:solidFill>
                  <a:srgbClr val="000000"/>
                </a:solidFill>
              </a:rPr>
              <a:t>(zanimanje)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872"/>
            <a:ext cx="7772400" cy="4114800"/>
          </a:xfrm>
          <a:noFill/>
          <a:ln/>
        </p:spPr>
        <p:txBody>
          <a:bodyPr/>
          <a:lstStyle/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Šolski predmeti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Krožki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Dejavnosti zunaj šole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Računalnik, internet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Branje…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Delo doma…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b="1" dirty="0">
                <a:solidFill>
                  <a:srgbClr val="006633"/>
                </a:solidFill>
              </a:rPr>
              <a:t>Odnosi …</a:t>
            </a:r>
          </a:p>
        </p:txBody>
      </p:sp>
      <p:graphicFrame>
        <p:nvGraphicFramePr>
          <p:cNvPr id="7172" name="Object 4"/>
          <p:cNvGraphicFramePr>
            <a:graphicFrameLocks/>
          </p:cNvGraphicFramePr>
          <p:nvPr/>
        </p:nvGraphicFramePr>
        <p:xfrm>
          <a:off x="5181600" y="4800600"/>
          <a:ext cx="3124200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0" name="CorelDRAW" r:id="rId3" imgW="6429240" imgH="2261880" progId="CorelDRAW.Graphic.9">
                  <p:embed/>
                </p:oleObj>
              </mc:Choice>
              <mc:Fallback>
                <p:oleObj name="CorelDRAW" r:id="rId3" imgW="6429240" imgH="2261880" progId="CorelDRAW.Graphic.9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800600"/>
                        <a:ext cx="3124200" cy="963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1218018"/>
              </p:ext>
            </p:extLst>
          </p:nvPr>
        </p:nvGraphicFramePr>
        <p:xfrm>
          <a:off x="3956844" y="4343400"/>
          <a:ext cx="7953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1" name="CorelDRAW" r:id="rId5" imgW="2342880" imgH="6580080" progId="CorelDRAW.Graphic.9">
                  <p:embed/>
                </p:oleObj>
              </mc:Choice>
              <mc:Fallback>
                <p:oleObj name="CorelDRAW" r:id="rId5" imgW="2342880" imgH="6580080" progId="CorelDRAW.Graphic.9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6844" y="4343400"/>
                        <a:ext cx="795338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6"/>
          <p:cNvGraphicFramePr>
            <a:graphicFrameLocks/>
          </p:cNvGraphicFramePr>
          <p:nvPr/>
        </p:nvGraphicFramePr>
        <p:xfrm>
          <a:off x="6781800" y="2667000"/>
          <a:ext cx="1285875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2" name="CorelDRAW" r:id="rId7" imgW="1569960" imgH="3557520" progId="CorelDRAW.Graphic.9">
                  <p:embed/>
                </p:oleObj>
              </mc:Choice>
              <mc:Fallback>
                <p:oleObj name="CorelDRAW" r:id="rId7" imgW="1569960" imgH="3557520" progId="CorelDRAW.Graphic.9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667000"/>
                        <a:ext cx="1285875" cy="115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7"/>
          <p:cNvGraphicFramePr>
            <a:graphicFrameLocks/>
          </p:cNvGraphicFramePr>
          <p:nvPr/>
        </p:nvGraphicFramePr>
        <p:xfrm>
          <a:off x="5105400" y="1981200"/>
          <a:ext cx="1198563" cy="149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3" name="CorelDRAW" r:id="rId9" imgW="2730240" imgH="5760720" progId="CorelDRAW.Graphic.9">
                  <p:embed/>
                </p:oleObj>
              </mc:Choice>
              <mc:Fallback>
                <p:oleObj name="CorelDRAW" r:id="rId9" imgW="2730240" imgH="5760720" progId="CorelDRAW.Graphic.9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981200"/>
                        <a:ext cx="1198563" cy="149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8"/>
          <p:cNvGraphicFramePr>
            <a:graphicFrameLocks/>
          </p:cNvGraphicFramePr>
          <p:nvPr/>
        </p:nvGraphicFramePr>
        <p:xfrm>
          <a:off x="7092950" y="620713"/>
          <a:ext cx="1771650" cy="149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54" name="CorelDRAW" r:id="rId11" imgW="2465280" imgH="2860560" progId="CorelDRAW.Graphic.9">
                  <p:embed/>
                </p:oleObj>
              </mc:Choice>
              <mc:Fallback>
                <p:oleObj name="CorelDRAW" r:id="rId11" imgW="2465280" imgH="2860560" progId="CorelDRAW.Graphic.9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620713"/>
                        <a:ext cx="1771650" cy="1492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1965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31826" y="411696"/>
            <a:ext cx="7488237" cy="1143000"/>
          </a:xfrm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2. SPOSOBNOSTI </a:t>
            </a:r>
            <a:r>
              <a:rPr lang="sl-SI" altLang="sl-SI" sz="2800" b="1" i="1" u="sng" dirty="0">
                <a:solidFill>
                  <a:srgbClr val="000000"/>
                </a:solidFill>
              </a:rPr>
              <a:t>(KAJ ZMOREŠ??)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348880"/>
            <a:ext cx="7772400" cy="4114800"/>
          </a:xfrm>
          <a:noFill/>
          <a:ln/>
        </p:spPr>
        <p:txBody>
          <a:bodyPr/>
          <a:lstStyle/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Umske sposobnosti</a:t>
            </a:r>
          </a:p>
          <a:p>
            <a:pPr lvl="1"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000" b="1" dirty="0">
                <a:solidFill>
                  <a:srgbClr val="006633"/>
                </a:solidFill>
              </a:rPr>
              <a:t>Besedne, matematične, naravoslovne…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Umetniške sposobnosti</a:t>
            </a:r>
          </a:p>
          <a:p>
            <a:pPr lvl="1"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000" b="1" dirty="0">
                <a:solidFill>
                  <a:srgbClr val="006633"/>
                </a:solidFill>
              </a:rPr>
              <a:t>Glasbene, likovne, …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Spretnosti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Fizične sposobnosti</a:t>
            </a:r>
          </a:p>
          <a:p>
            <a:pPr>
              <a:buClr>
                <a:srgbClr val="660066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6633"/>
                </a:solidFill>
              </a:rPr>
              <a:t>Osebnostne lastnosti</a:t>
            </a:r>
          </a:p>
        </p:txBody>
      </p:sp>
      <p:graphicFrame>
        <p:nvGraphicFramePr>
          <p:cNvPr id="91145" name="Objec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9744721"/>
              </p:ext>
            </p:extLst>
          </p:nvPr>
        </p:nvGraphicFramePr>
        <p:xfrm>
          <a:off x="7812360" y="2132856"/>
          <a:ext cx="1066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4" name="CorelDRAW" r:id="rId3" imgW="4822560" imgH="5670360" progId="CorelDRAW.Graphic.9">
                  <p:embed/>
                </p:oleObj>
              </mc:Choice>
              <mc:Fallback>
                <p:oleObj name="CorelDRAW" r:id="rId3" imgW="4822560" imgH="5670360" progId="CorelDRAW.Graphic.9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360" y="2132856"/>
                        <a:ext cx="1066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6" name="Object 10"/>
          <p:cNvGraphicFramePr>
            <a:graphicFrameLocks/>
          </p:cNvGraphicFramePr>
          <p:nvPr/>
        </p:nvGraphicFramePr>
        <p:xfrm>
          <a:off x="6705600" y="3352800"/>
          <a:ext cx="1414463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5" name="CorelDRAW" r:id="rId5" imgW="2055600" imgH="2573280" progId="CorelDRAW.Graphic.9">
                  <p:embed/>
                </p:oleObj>
              </mc:Choice>
              <mc:Fallback>
                <p:oleObj name="CorelDRAW" r:id="rId5" imgW="2055600" imgH="2573280" progId="CorelDRAW.Graphic.9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352800"/>
                        <a:ext cx="1414463" cy="1423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47" name="Object 11"/>
          <p:cNvGraphicFramePr>
            <a:graphicFrameLocks/>
          </p:cNvGraphicFramePr>
          <p:nvPr/>
        </p:nvGraphicFramePr>
        <p:xfrm>
          <a:off x="4876800" y="4648200"/>
          <a:ext cx="1574800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56" name="CorelDRAW" r:id="rId7" imgW="1616040" imgH="1993680" progId="CorelDRAW.Graphic.9">
                  <p:embed/>
                </p:oleObj>
              </mc:Choice>
              <mc:Fallback>
                <p:oleObj name="CorelDRAW" r:id="rId7" imgW="1616040" imgH="1993680" progId="CorelDRAW.Graphic.9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648200"/>
                        <a:ext cx="1574800" cy="1439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295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3023567" cy="1143000"/>
          </a:xfrm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3. ŠOLANJE</a:t>
            </a:r>
            <a:endParaRPr lang="sl-SI" altLang="sl-SI" sz="2800" b="1" i="1" u="sng" dirty="0">
              <a:solidFill>
                <a:srgbClr val="006633"/>
              </a:solidFill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2349500"/>
            <a:ext cx="6265863" cy="2305050"/>
          </a:xfrm>
          <a:noFill/>
          <a:ln/>
        </p:spPr>
        <p:txBody>
          <a:bodyPr/>
          <a:lstStyle/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KJE</a:t>
            </a:r>
          </a:p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KAKO DOLGO</a:t>
            </a:r>
          </a:p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NADALJEVANJE ŠOLANJA</a:t>
            </a:r>
          </a:p>
        </p:txBody>
      </p:sp>
    </p:spTree>
    <p:extLst>
      <p:ext uri="{BB962C8B-B14F-4D97-AF65-F5344CB8AC3E}">
        <p14:creationId xmlns:p14="http://schemas.microsoft.com/office/powerpoint/2010/main" val="297256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3023567" cy="1143000"/>
          </a:xfrm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3. ŠOLANJE</a:t>
            </a:r>
            <a:endParaRPr lang="sl-SI" altLang="sl-SI" sz="2800" b="1" i="1" u="sng" dirty="0">
              <a:solidFill>
                <a:srgbClr val="006633"/>
              </a:solidFill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2349500"/>
            <a:ext cx="6265863" cy="3455764"/>
          </a:xfrm>
          <a:noFill/>
          <a:ln/>
        </p:spPr>
        <p:txBody>
          <a:bodyPr/>
          <a:lstStyle/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Zaključek po srednji šoli</a:t>
            </a:r>
          </a:p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PTI (3+2)</a:t>
            </a:r>
            <a:endParaRPr lang="sl-SI" altLang="sl-SI" sz="2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Študij, matura, gimnazija</a:t>
            </a:r>
          </a:p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r>
              <a:rPr lang="sl-SI" altLang="sl-SI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Študij s poklicno maturo</a:t>
            </a:r>
          </a:p>
          <a:p>
            <a:pPr marL="0" indent="0">
              <a:buClr>
                <a:srgbClr val="000000"/>
              </a:buClr>
              <a:buSzPct val="145000"/>
              <a:buNone/>
            </a:pPr>
            <a:r>
              <a:rPr lang="sl-SI" altLang="sl-SI" sz="2000" dirty="0">
                <a:solidFill>
                  <a:srgbClr val="000000"/>
                </a:solidFill>
                <a:hlinkClick r:id="rId2"/>
              </a:rPr>
              <a:t>https://ucilnice.arnes.si/pluginfile.php/6375058/mod_resource/content/1/Programi%20s%20poklicno%20maturo%20in%20petim%20predmetom.pdf</a:t>
            </a:r>
            <a:endParaRPr lang="sl-SI" altLang="sl-SI" sz="2000" dirty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SzPct val="145000"/>
              <a:buNone/>
            </a:pPr>
            <a:endParaRPr lang="sl-SI" altLang="sl-SI" sz="2000" dirty="0">
              <a:solidFill>
                <a:srgbClr val="000000"/>
              </a:solidFill>
            </a:endParaRPr>
          </a:p>
          <a:p>
            <a:pPr>
              <a:buClr>
                <a:srgbClr val="000000"/>
              </a:buClr>
              <a:buSzPct val="145000"/>
              <a:buFont typeface="Wingdings" panose="05000000000000000000" pitchFamily="2" charset="2"/>
              <a:buChar char="§"/>
            </a:pPr>
            <a:endParaRPr lang="sl-SI" altLang="sl-SI" sz="28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8664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692696"/>
            <a:ext cx="7488237" cy="1143000"/>
          </a:xfrm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4. STARŠI</a:t>
            </a:r>
            <a:endParaRPr lang="sl-SI" altLang="sl-SI" sz="2800" b="1" i="1" u="sng" dirty="0">
              <a:solidFill>
                <a:srgbClr val="006633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95513" y="2349500"/>
            <a:ext cx="4608512" cy="2016125"/>
          </a:xfrm>
          <a:noFill/>
          <a:ln/>
        </p:spPr>
        <p:txBody>
          <a:bodyPr/>
          <a:lstStyle/>
          <a:p>
            <a:pPr algn="ctr">
              <a:buClr>
                <a:srgbClr val="000000"/>
              </a:buClr>
              <a:buSzPct val="145000"/>
              <a:buFont typeface="Wingdings" panose="05000000000000000000" pitchFamily="2" charset="2"/>
              <a:buNone/>
            </a:pPr>
            <a:r>
              <a:rPr lang="sl-SI" altLang="sl-SI" sz="4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POMEMBEN GLAS!!</a:t>
            </a:r>
          </a:p>
        </p:txBody>
      </p:sp>
    </p:spTree>
    <p:extLst>
      <p:ext uri="{BB962C8B-B14F-4D97-AF65-F5344CB8AC3E}">
        <p14:creationId xmlns:p14="http://schemas.microsoft.com/office/powerpoint/2010/main" val="1929693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Šole v bližini - Ormož</a:t>
            </a: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1187450" y="2852738"/>
            <a:ext cx="6697663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>
                <a:solidFill>
                  <a:srgbClr val="6600FF"/>
                </a:solidFill>
              </a:rPr>
              <a:t>splošna gimnazija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>
                <a:solidFill>
                  <a:srgbClr val="6600FF"/>
                </a:solidFill>
              </a:rPr>
              <a:t>predšolska vzgoja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 zdravstvena nega</a:t>
            </a:r>
          </a:p>
          <a:p>
            <a:pPr marL="914400" lvl="2" indent="0">
              <a:spcBef>
                <a:spcPct val="20000"/>
              </a:spcBef>
              <a:buClr>
                <a:srgbClr val="EF1204"/>
              </a:buClr>
            </a:pPr>
            <a:endParaRPr lang="sl-SI" altLang="sl-SI" sz="3200" b="1" dirty="0">
              <a:solidFill>
                <a:srgbClr val="66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228829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Šole v bližini – Gimnazija Ptuj</a:t>
            </a:r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1187450" y="2852738"/>
            <a:ext cx="54006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Splošna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Športni oddelek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Umetniška</a:t>
            </a:r>
          </a:p>
          <a:p>
            <a:pPr lvl="2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Likovna smer</a:t>
            </a:r>
          </a:p>
          <a:p>
            <a:pPr lvl="2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sz="3200" b="1" dirty="0">
                <a:solidFill>
                  <a:srgbClr val="6600FF"/>
                </a:solidFill>
              </a:rPr>
              <a:t>Smer gledališče in film</a:t>
            </a:r>
          </a:p>
        </p:txBody>
      </p:sp>
    </p:spTree>
    <p:extLst>
      <p:ext uri="{BB962C8B-B14F-4D97-AF65-F5344CB8AC3E}">
        <p14:creationId xmlns:p14="http://schemas.microsoft.com/office/powerpoint/2010/main" val="285629658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sl-SI" altLang="sl-SI" b="1" i="1" u="sng" dirty="0">
                <a:solidFill>
                  <a:srgbClr val="006633"/>
                </a:solidFill>
              </a:rPr>
              <a:t>Šole v bližini – Šolski center Ptuj</a:t>
            </a:r>
          </a:p>
        </p:txBody>
      </p:sp>
      <p:sp>
        <p:nvSpPr>
          <p:cNvPr id="72707" name="Rectangle 3"/>
          <p:cNvSpPr>
            <a:spLocks noChangeArrowheads="1"/>
          </p:cNvSpPr>
          <p:nvPr/>
        </p:nvSpPr>
        <p:spPr bwMode="auto">
          <a:xfrm>
            <a:off x="1219200" y="2243138"/>
            <a:ext cx="7467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rgbClr val="EF1204"/>
              </a:buClr>
            </a:pPr>
            <a:r>
              <a:rPr lang="sl-SI" altLang="sl-SI" sz="36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sl-SI" altLang="sl-SI" sz="3200" b="1" dirty="0">
                <a:solidFill>
                  <a:srgbClr val="EF1204"/>
                </a:solidFill>
              </a:rPr>
              <a:t>Šola za </a:t>
            </a:r>
            <a:r>
              <a:rPr lang="sl-SI" altLang="sl-SI" sz="3200" b="1" dirty="0" err="1">
                <a:solidFill>
                  <a:srgbClr val="EF1204"/>
                </a:solidFill>
              </a:rPr>
              <a:t>ekononijo</a:t>
            </a:r>
            <a:r>
              <a:rPr lang="sl-SI" altLang="sl-SI" sz="3200" b="1" dirty="0">
                <a:solidFill>
                  <a:srgbClr val="EF1204"/>
                </a:solidFill>
              </a:rPr>
              <a:t>, turizem in kmetijstvo</a:t>
            </a:r>
            <a:endParaRPr lang="sl-SI" altLang="sl-SI" sz="3600" b="1" dirty="0">
              <a:solidFill>
                <a:schemeClr val="accent2"/>
              </a:solidFill>
            </a:endParaRPr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1187450" y="2852738"/>
            <a:ext cx="54006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b="1" dirty="0">
                <a:solidFill>
                  <a:srgbClr val="6600FF"/>
                </a:solidFill>
              </a:rPr>
              <a:t>prodajalec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b="1" dirty="0">
                <a:solidFill>
                  <a:srgbClr val="6600FF"/>
                </a:solidFill>
              </a:rPr>
              <a:t>cvetličar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b="1" dirty="0">
                <a:solidFill>
                  <a:srgbClr val="6600FF"/>
                </a:solidFill>
              </a:rPr>
              <a:t>gastronom-hotelir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b="1" dirty="0">
                <a:solidFill>
                  <a:srgbClr val="6600FF"/>
                </a:solidFill>
              </a:rPr>
              <a:t>gospodar na podeželju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b="1" dirty="0">
                <a:solidFill>
                  <a:srgbClr val="6600FF"/>
                </a:solidFill>
              </a:rPr>
              <a:t>trgovec (3)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b="1" dirty="0">
                <a:solidFill>
                  <a:srgbClr val="6600FF"/>
                </a:solidFill>
              </a:rPr>
              <a:t>ekonomski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b="1" dirty="0" err="1">
                <a:solidFill>
                  <a:srgbClr val="6600FF"/>
                </a:solidFill>
              </a:rPr>
              <a:t>aranžerski</a:t>
            </a:r>
            <a:r>
              <a:rPr lang="sl-SI" altLang="sl-SI" b="1" dirty="0">
                <a:solidFill>
                  <a:srgbClr val="6600FF"/>
                </a:solidFill>
              </a:rPr>
              <a:t> tehnik (4)</a:t>
            </a:r>
          </a:p>
          <a:p>
            <a:pPr lvl="1">
              <a:spcBef>
                <a:spcPct val="20000"/>
              </a:spcBef>
              <a:buClr>
                <a:srgbClr val="EF1204"/>
              </a:buClr>
              <a:buFont typeface="Wingdings" panose="05000000000000000000" pitchFamily="2" charset="2"/>
              <a:buChar char="§"/>
            </a:pPr>
            <a:r>
              <a:rPr lang="sl-SI" altLang="sl-SI" b="1" dirty="0">
                <a:solidFill>
                  <a:srgbClr val="6600FF"/>
                </a:solidFill>
              </a:rPr>
              <a:t>kmetijsko-podjetniški tehnik (4)</a:t>
            </a:r>
          </a:p>
        </p:txBody>
      </p:sp>
    </p:spTree>
    <p:extLst>
      <p:ext uri="{BB962C8B-B14F-4D97-AF65-F5344CB8AC3E}">
        <p14:creationId xmlns:p14="http://schemas.microsoft.com/office/powerpoint/2010/main" val="247959327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apsule">
  <a:themeElements>
    <a:clrScheme name="Kapsule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K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l-S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apsule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le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le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le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psule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le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le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psule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4780</TotalTime>
  <Words>473</Words>
  <Application>Microsoft Office PowerPoint</Application>
  <PresentationFormat>Diaprojekcija na zaslonu (4:3)</PresentationFormat>
  <Paragraphs>103</Paragraphs>
  <Slides>16</Slides>
  <Notes>1</Notes>
  <HiddenSlides>0</HiddenSlides>
  <MMClips>0</MMClips>
  <ScaleCrop>false</ScaleCrop>
  <HeadingPairs>
    <vt:vector size="8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Vdelani OLE strežniki</vt:lpstr>
      </vt:variant>
      <vt:variant>
        <vt:i4>2</vt:i4>
      </vt:variant>
      <vt:variant>
        <vt:lpstr>Naslovi diapozitivov</vt:lpstr>
      </vt:variant>
      <vt:variant>
        <vt:i4>16</vt:i4>
      </vt:variant>
    </vt:vector>
  </HeadingPairs>
  <TitlesOfParts>
    <vt:vector size="22" baseType="lpstr">
      <vt:lpstr>Arial</vt:lpstr>
      <vt:lpstr>Times New Roman</vt:lpstr>
      <vt:lpstr>Wingdings</vt:lpstr>
      <vt:lpstr>Kapsule</vt:lpstr>
      <vt:lpstr>Clip</vt:lpstr>
      <vt:lpstr>CorelDRAW</vt:lpstr>
      <vt:lpstr>PowerPointova predstavitev</vt:lpstr>
      <vt:lpstr>1. INTERESI (zanimanje)</vt:lpstr>
      <vt:lpstr>2. SPOSOBNOSTI (KAJ ZMOREŠ??)</vt:lpstr>
      <vt:lpstr>3. ŠOLANJE</vt:lpstr>
      <vt:lpstr>3. ŠOLANJE</vt:lpstr>
      <vt:lpstr>4. STARŠI</vt:lpstr>
      <vt:lpstr>Šole v bližini - Ormož</vt:lpstr>
      <vt:lpstr>Šole v bližini – Gimnazija Ptuj</vt:lpstr>
      <vt:lpstr>Šole v bližini – Šolski center Ptuj</vt:lpstr>
      <vt:lpstr>Šole v bližini – Šolski center Ptuj</vt:lpstr>
      <vt:lpstr>Šole v bližini – Šolski center Ptuj</vt:lpstr>
      <vt:lpstr>Dodatne informacije</vt:lpstr>
      <vt:lpstr>Koraki naprej</vt:lpstr>
      <vt:lpstr>Koraki naprej</vt:lpstr>
      <vt:lpstr>Štipendije:</vt:lpstr>
      <vt:lpstr>  Vaša vprašanja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folije - Supra</dc:title>
  <dc:subject>oktober, 2001</dc:subject>
  <dc:creator>Marjan</dc:creator>
  <cp:lastModifiedBy>Marjan</cp:lastModifiedBy>
  <cp:revision>294</cp:revision>
  <cp:lastPrinted>1998-10-24T19:53:18Z</cp:lastPrinted>
  <dcterms:created xsi:type="dcterms:W3CDTF">1997-02-22T19:54:08Z</dcterms:created>
  <dcterms:modified xsi:type="dcterms:W3CDTF">2024-11-14T07:09:25Z</dcterms:modified>
</cp:coreProperties>
</file>