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6" r:id="rId2"/>
    <p:sldId id="257" r:id="rId3"/>
    <p:sldId id="306" r:id="rId4"/>
    <p:sldId id="305" r:id="rId5"/>
    <p:sldId id="299" r:id="rId6"/>
    <p:sldId id="285" r:id="rId7"/>
    <p:sldId id="258" r:id="rId8"/>
    <p:sldId id="300" r:id="rId9"/>
    <p:sldId id="259" r:id="rId10"/>
    <p:sldId id="271" r:id="rId11"/>
    <p:sldId id="272" r:id="rId12"/>
    <p:sldId id="303" r:id="rId13"/>
    <p:sldId id="273" r:id="rId14"/>
    <p:sldId id="308" r:id="rId15"/>
    <p:sldId id="310" r:id="rId16"/>
    <p:sldId id="311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07" r:id="rId33"/>
    <p:sldId id="304" r:id="rId34"/>
  </p:sldIdLst>
  <p:sldSz cx="9144000" cy="6858000" type="screen4x3"/>
  <p:notesSz cx="6797675" cy="9926638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6FFFF1"/>
    <a:srgbClr val="660066"/>
    <a:srgbClr val="4BFFD0"/>
    <a:srgbClr val="B7FFF8"/>
    <a:srgbClr val="FFCC00"/>
    <a:srgbClr val="33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7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412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632" y="-84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sl-SI" altLang="sl-SI"/>
              <a:t>Pripravil: Marjan Škvorc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C57C4C-CE82-4DF3-9831-E757C3E551B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5062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82" tIns="46692" rIns="93382" bIns="46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noProof="0"/>
              <a:t>Click to edit Master text styles</a:t>
            </a:r>
          </a:p>
          <a:p>
            <a:pPr lvl="1"/>
            <a:r>
              <a:rPr lang="sl-SI" altLang="sl-SI" noProof="0"/>
              <a:t>Second level</a:t>
            </a:r>
          </a:p>
          <a:p>
            <a:pPr lvl="2"/>
            <a:r>
              <a:rPr lang="sl-SI" altLang="sl-SI" noProof="0"/>
              <a:t>Third level</a:t>
            </a:r>
          </a:p>
          <a:p>
            <a:pPr lvl="3"/>
            <a:r>
              <a:rPr lang="sl-SI" altLang="sl-SI" noProof="0"/>
              <a:t>Fourth level</a:t>
            </a:r>
          </a:p>
          <a:p>
            <a:pPr lvl="4"/>
            <a:r>
              <a:rPr lang="sl-SI" altLang="sl-S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sl-SI" altLang="sl-SI"/>
              <a:t>Pripravil: Marjan Škvorc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324B13-64B6-48DB-BE98-2416F0DC984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t>Pripravil: Marjan Škvorc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2556C6-0FDF-4927-A791-7FC0C7FAE181}" type="slidenum"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sl-SI" altLang="sl-SI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t>Pripravil: Marjan Škvorc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FD9B20-DF65-41C7-854F-C0EA3A5F38C1}" type="slidenum"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sl-SI" altLang="sl-SI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7" name="Line 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" name="Line 3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Line 18"/>
              <p:cNvSpPr>
                <a:spLocks noChangeShapeType="1"/>
              </p:cNvSpPr>
              <p:nvPr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Line 23"/>
              <p:cNvSpPr>
                <a:spLocks noChangeShapeType="1"/>
              </p:cNvSpPr>
              <p:nvPr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Line 25"/>
              <p:cNvSpPr>
                <a:spLocks noChangeShapeType="1"/>
              </p:cNvSpPr>
              <p:nvPr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Line 26"/>
              <p:cNvSpPr>
                <a:spLocks noChangeShapeType="1"/>
              </p:cNvSpPr>
              <p:nvPr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Line 28"/>
              <p:cNvSpPr>
                <a:spLocks noChangeShapeType="1"/>
              </p:cNvSpPr>
              <p:nvPr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4" name="Line 29"/>
              <p:cNvSpPr>
                <a:spLocks noChangeShapeType="1"/>
              </p:cNvSpPr>
              <p:nvPr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" name="Line 3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" name="Line 31"/>
              <p:cNvSpPr>
                <a:spLocks noChangeShapeType="1"/>
              </p:cNvSpPr>
              <p:nvPr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Rectangle 33"/>
            <p:cNvSpPr>
              <a:spLocks noChangeArrowheads="1"/>
            </p:cNvSpPr>
            <p:nvPr/>
          </p:nvSpPr>
          <p:spPr bwMode="blackWhite">
            <a:xfrm>
              <a:off x="292" y="1012"/>
              <a:ext cx="5176" cy="26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F"/>
                <a:defRPr/>
              </a:pPr>
              <a:endPara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1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39" name="Rectangle 3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9AEA2F-2222-4B46-99F4-BE836E3C5D3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312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236F0-26D6-42C8-9280-E6735CFA3C0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882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A585E-33E6-40DD-ABA0-FB1B09ABD0E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2349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F203A-AC34-42CA-8534-69E5DF06C0B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970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9DC8A-8830-415C-ABD5-D6DD7C0010F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2299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C43E0-7ADC-4DE3-9F45-1B9BB446E1E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202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2843-62DE-48A9-8806-DB4990F8B24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8071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8EF97-155B-4065-958B-2DF4781A295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4918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A9211-7F2F-47D0-AC1D-B66164486F8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131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37FF-F1A0-4416-AD5E-B8113E9077B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6584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5819-DF17-404F-AB2E-71AF1DB240C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7057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0668-723D-4FCA-9301-D3175E5AC08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121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B7FFF8"/>
            </a:gs>
            <a:gs pos="100000">
              <a:srgbClr val="4BFFD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4"/>
          <p:cNvGrpSpPr>
            <a:grpSpLocks/>
          </p:cNvGrpSpPr>
          <p:nvPr userDrawn="1"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1032" name="Group 32"/>
            <p:cNvGrpSpPr>
              <a:grpSpLocks/>
            </p:cNvGrpSpPr>
            <p:nvPr userDrawn="1"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2" name="Line 2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" name="Line 3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8" name="Line 4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9" name="Line 5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1" name="Line 7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" name="Line 8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3" name="Line 9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 userDrawn="1"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 userDrawn="1"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 userDrawn="1"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 userDrawn="1"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 userDrawn="1"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 userDrawn="1"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 userDrawn="1"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 userDrawn="1"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 userDrawn="1"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 userDrawn="1"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 userDrawn="1"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 userDrawn="1"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 userDrawn="1"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 userDrawn="1"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 userDrawn="1"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 userDrawn="1"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 userDrawn="1"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 userDrawn="1"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57" name="Rectangle 33"/>
            <p:cNvSpPr>
              <a:spLocks noChangeArrowheads="1"/>
            </p:cNvSpPr>
            <p:nvPr userDrawn="1"/>
          </p:nvSpPr>
          <p:spPr bwMode="blackWhite">
            <a:xfrm>
              <a:off x="292" y="292"/>
              <a:ext cx="5176" cy="37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F"/>
                <a:defRPr/>
              </a:pPr>
              <a:endPara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7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accent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519825A-25C5-447E-BC0F-F78A6BCB17E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jaski.net/" TargetMode="External"/><Relationship Id="rId2" Type="http://schemas.openxmlformats.org/officeDocument/2006/relationships/hyperlink" Target="http://www.mojaizbira.si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jaizbira.s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38200" y="990600"/>
            <a:ext cx="77724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8000">
                <a:solidFill>
                  <a:schemeClr val="tx2"/>
                </a:solidFill>
              </a:rPr>
              <a:t>PRED POKLICNO ODLOČITVIJO</a:t>
            </a:r>
            <a:endParaRPr lang="sl-SI" altLang="sl-SI" sz="8000">
              <a:solidFill>
                <a:schemeClr val="tx1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62000" y="838200"/>
          <a:ext cx="11842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Clip" r:id="rId4" imgW="1857375" imgH="3995738" progId="MS_ClipArt_Gallery.5">
                  <p:embed/>
                </p:oleObj>
              </mc:Choice>
              <mc:Fallback>
                <p:oleObj name="Clip" r:id="rId4" imgW="1857375" imgH="3995738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1184275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451725" y="3748088"/>
          <a:ext cx="1023938" cy="31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Clip" r:id="rId6" imgW="1296063" imgH="3934305" progId="MS_ClipArt_Gallery.5">
                  <p:embed/>
                </p:oleObj>
              </mc:Choice>
              <mc:Fallback>
                <p:oleObj name="Clip" r:id="rId6" imgW="1296063" imgH="3934305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3748088"/>
                        <a:ext cx="1023938" cy="310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39750" y="5876925"/>
            <a:ext cx="80645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sl-SI" altLang="sl-SI" sz="1400"/>
              <a:t>Pripravil: Marjan Škvorc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Srednje poklicno izobraževanje </a:t>
            </a:r>
            <a:br>
              <a:rPr lang="sl-SI" altLang="sl-SI" sz="4000" b="1" i="1" u="sng" dirty="0">
                <a:solidFill>
                  <a:schemeClr val="accent1"/>
                </a:solidFill>
              </a:rPr>
            </a:br>
            <a:r>
              <a:rPr lang="sl-SI" altLang="sl-SI" sz="4000" b="1" i="1" u="sng" dirty="0">
                <a:solidFill>
                  <a:schemeClr val="accent1"/>
                </a:solidFill>
              </a:rPr>
              <a:t>(3 leta)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96200" cy="6096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</a:rPr>
              <a:t>zaposlitev ali nadaljevanje šolanja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19200" y="2743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zaključni izpit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258888" y="4149725"/>
            <a:ext cx="7169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poklicno-tehnično izobraževanje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258888" y="34290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zaposlitev – mojstrski izpit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>
                <a:solidFill>
                  <a:schemeClr val="accent1"/>
                </a:solidFill>
              </a:rPr>
              <a:t>Poklicno-tehnično izobraževanje (“programi 3+2”)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1981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dva poklica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762000" y="2743200"/>
            <a:ext cx="754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EF1204"/>
              </a:buClr>
              <a:buFont typeface="Wingdings" panose="05000000000000000000" pitchFamily="2" charset="2"/>
              <a:buChar char="F"/>
            </a:pPr>
            <a:r>
              <a:rPr lang="sl-SI" altLang="sl-SI" sz="360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2800">
                <a:solidFill>
                  <a:srgbClr val="EF1204"/>
                </a:solidFill>
                <a:latin typeface="Times New Roman" panose="02020603050405020304" pitchFamily="18" charset="0"/>
              </a:rPr>
              <a:t>lažja pot (učni uspeh v OŠ!!)</a:t>
            </a:r>
            <a:endParaRPr lang="sl-SI" altLang="sl-SI" sz="28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5651500" y="4365625"/>
          <a:ext cx="2055813" cy="235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Clip" r:id="rId3" imgW="2056646" imgH="2350883" progId="MS_ClipArt_Gallery.5">
                  <p:embed/>
                </p:oleObj>
              </mc:Choice>
              <mc:Fallback>
                <p:oleObj name="Clip" r:id="rId3" imgW="2056646" imgH="2350883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365625"/>
                        <a:ext cx="2055813" cy="235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9"/>
          <p:cNvGraphicFramePr>
            <a:graphicFrameLocks noChangeAspect="1"/>
          </p:cNvGraphicFramePr>
          <p:nvPr/>
        </p:nvGraphicFramePr>
        <p:xfrm>
          <a:off x="6877050" y="1773238"/>
          <a:ext cx="181927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Clip" r:id="rId5" imgW="1819656" imgH="1778508" progId="MS_ClipArt_Gallery.5">
                  <p:embed/>
                </p:oleObj>
              </mc:Choice>
              <mc:Fallback>
                <p:oleObj name="Clip" r:id="rId5" imgW="1819656" imgH="1778508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773238"/>
                        <a:ext cx="181927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84213" y="3573463"/>
            <a:ext cx="51831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“zdaj mu odlično gre”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84213" y="4365625"/>
            <a:ext cx="51831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zaposlitev ali nadaljevanje šolanja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Srednje tehniško izobraževanje </a:t>
            </a:r>
            <a:br>
              <a:rPr lang="sl-SI" altLang="sl-SI" sz="4000" b="1" i="1" u="sng" dirty="0">
                <a:solidFill>
                  <a:schemeClr val="accent1"/>
                </a:solidFill>
              </a:rPr>
            </a:br>
            <a:r>
              <a:rPr lang="sl-SI" altLang="sl-SI" sz="4000" b="1" i="1" u="sng" dirty="0">
                <a:solidFill>
                  <a:schemeClr val="accent1"/>
                </a:solidFill>
              </a:rPr>
              <a:t>(4 leta)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96200" cy="6096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</a:rPr>
              <a:t>nadaljevanje šolanja ali zaposlitev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219200" y="2743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višje, visoke šole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219200" y="3505200"/>
            <a:ext cx="6737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univerza – da, pod določenimi pogoji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212850" y="428148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maturitetni tečaj - matura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719138"/>
          </a:xfrm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Gimnazije (4 leta)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042988" y="11255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FF0000"/>
                </a:solidFill>
              </a:rPr>
              <a:t>široka splošna izobrazba</a:t>
            </a:r>
            <a:r>
              <a:rPr lang="sl-SI" altLang="sl-SI" sz="2800" dirty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rgbClr val="EF12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vpis na univerzo // poklicni tečaj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rgbClr val="EF1204"/>
                </a:solidFill>
              </a:rPr>
              <a:t>enotna matura v vseh gimnazijah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5867400" y="4292600"/>
          <a:ext cx="2438400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Clip" r:id="rId3" imgW="990267" imgH="746667" progId="MS_ClipArt_Gallery.5">
                  <p:embed/>
                </p:oleObj>
              </mc:Choice>
              <mc:Fallback>
                <p:oleObj name="Clip" r:id="rId3" imgW="990267" imgH="746667" progId="MS_ClipArt_Gallery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92600"/>
                        <a:ext cx="2438400" cy="183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488237" cy="11430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3. ŠOLANJE</a:t>
            </a:r>
            <a:endParaRPr lang="sl-SI" altLang="sl-SI" sz="2800" b="1" i="1" u="sng">
              <a:solidFill>
                <a:srgbClr val="000000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2349500"/>
            <a:ext cx="6265863" cy="2305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KJE</a:t>
            </a:r>
          </a:p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KAKO DOLGO</a:t>
            </a:r>
          </a:p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NADALJEVANJE ŠOLANJA</a:t>
            </a:r>
          </a:p>
        </p:txBody>
      </p:sp>
    </p:spTree>
    <p:extLst>
      <p:ext uri="{BB962C8B-B14F-4D97-AF65-F5344CB8AC3E}">
        <p14:creationId xmlns:p14="http://schemas.microsoft.com/office/powerpoint/2010/main" val="1590106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98463"/>
            <a:ext cx="6348412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gimnazije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900112" y="1557338"/>
            <a:ext cx="770433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Ormož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vzgoja, zdravstvena nega)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Ptuj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 športni oddelek, umetniški oddelek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Ljutomer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Maribor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prva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vzgoja)</a:t>
            </a:r>
            <a:endParaRPr lang="sl-SI" altLang="sl-SI" sz="3200" dirty="0">
              <a:solidFill>
                <a:schemeClr val="accent2">
                  <a:lumMod val="50000"/>
                </a:schemeClr>
              </a:solidFill>
            </a:endParaRP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druga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tretja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škofijska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9986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ŠETK </a:t>
            </a:r>
            <a:r>
              <a:rPr lang="sl-SI" altLang="sl-SI" dirty="0">
                <a:solidFill>
                  <a:schemeClr val="accent2">
                    <a:lumMod val="75000"/>
                  </a:schemeClr>
                </a:solidFill>
              </a:rPr>
              <a:t>(šola za ekonomijo, turizem in kmetijstvo)</a:t>
            </a:r>
            <a:endParaRPr lang="sl-SI" altLang="sl-SI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187450" y="2852738"/>
            <a:ext cx="712896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prodajalec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ekonomski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tehnik oblikovanja(4)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gastronom hotelir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gospodar na podeželju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kmetijsko-podjetniški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4082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187450" y="1628775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u="sng" dirty="0">
                <a:solidFill>
                  <a:schemeClr val="accent2">
                    <a:lumMod val="75000"/>
                  </a:schemeClr>
                </a:solidFill>
              </a:rPr>
              <a:t>strojna šola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187450" y="2205038"/>
            <a:ext cx="7956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oblikovalec kovin – orodjar (3) 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klepar – krovec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izdelovalec kovinskih konstrukcij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avtoserviser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avtokaroserist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strojni tehnik (4)</a:t>
            </a:r>
          </a:p>
        </p:txBody>
      </p:sp>
    </p:spTree>
    <p:extLst>
      <p:ext uri="{BB962C8B-B14F-4D97-AF65-F5344CB8AC3E}">
        <p14:creationId xmlns:p14="http://schemas.microsoft.com/office/powerpoint/2010/main" val="90683000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elektro in računalniška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mehatronik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tehnik </a:t>
            </a: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mehatronike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(4)</a:t>
            </a:r>
          </a:p>
        </p:txBody>
      </p:sp>
    </p:spTree>
    <p:extLst>
      <p:ext uri="{BB962C8B-B14F-4D97-AF65-F5344CB8AC3E}">
        <p14:creationId xmlns:p14="http://schemas.microsoft.com/office/powerpoint/2010/main" val="127219779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Biotehniška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mehanik kmetijskih strojev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kmetijsko-podjetniški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naravovarstveni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veterinarski tehnik (4)</a:t>
            </a:r>
          </a:p>
        </p:txBody>
      </p:sp>
    </p:spTree>
    <p:extLst>
      <p:ext uri="{BB962C8B-B14F-4D97-AF65-F5344CB8AC3E}">
        <p14:creationId xmlns:p14="http://schemas.microsoft.com/office/powerpoint/2010/main" val="2405201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15000" b="1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852738"/>
            <a:ext cx="7772400" cy="1735137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Zakaj že zdaj?</a:t>
            </a:r>
          </a:p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endParaRPr lang="sl-SI" altLang="sl-SI" sz="36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effectLst/>
              </a:rPr>
              <a:t>Zakaj staršem?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Kemijska šola Ruše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farmacevtski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kemijski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7711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IC Piramida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pek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slaščičar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mesar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5494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Konservatorij za glasbo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glasbeni stavek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instrument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balet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4385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Prometna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7499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logistični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tehnik varovanja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tehnik elektronskih komunikacij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9549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elektro in računalniška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računalnikar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tehniška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2685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gradbena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zidar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tesar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dimnikar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izvajalec </a:t>
            </a:r>
            <a:r>
              <a:rPr lang="sl-SI" altLang="sl-SI" sz="2600" dirty="0" err="1">
                <a:solidFill>
                  <a:schemeClr val="accent1">
                    <a:lumMod val="50000"/>
                  </a:schemeClr>
                </a:solidFill>
              </a:rPr>
              <a:t>suhomontažne</a:t>
            </a: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 gradnje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pečar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slikopleskar-črkoslikar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gradbeni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okoljevarstveni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tehniška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9906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gostinska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gastronomske storitve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gastronomsko-turistični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1773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šola za oblikovanje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frizer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izdelovalec oblačil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grafični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oblikovanja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medijski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0523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624" y="171953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zdravstvena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bolničar-negovalec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zdravstvena nega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kozmetični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02060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624" y="16256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Tehniški šolski center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oblikovalec kovin-orodjar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mehanik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avtoserviser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avtokaroserist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strojni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</a:t>
            </a: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mehatronike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603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15000" b="1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852738"/>
            <a:ext cx="7772400" cy="1735137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Zakaj že zdaj?</a:t>
            </a:r>
          </a:p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endParaRPr lang="sl-SI" altLang="sl-SI" sz="36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effectLst/>
              </a:rPr>
              <a:t>Zakaj staršem?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4895850" y="3357563"/>
            <a:ext cx="424815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609600" indent="-609600">
              <a:buClr>
                <a:schemeClr val="tx2"/>
              </a:buClr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r>
              <a:rPr lang="sl-SI" altLang="sl-SI" sz="1800" dirty="0">
                <a:solidFill>
                  <a:srgbClr val="0000FF"/>
                </a:solidFill>
                <a:effectLst/>
              </a:rPr>
              <a:t>Kdo ali kaj je najbolj vplival na tvojo odločitev za vpis v srednjo šolo?</a:t>
            </a:r>
            <a:r>
              <a:rPr lang="sl-SI" altLang="sl-SI" sz="1800" dirty="0">
                <a:solidFill>
                  <a:schemeClr val="accent2"/>
                </a:solidFill>
                <a:effectLst/>
              </a:rPr>
              <a:t> </a:t>
            </a: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endParaRPr lang="sl-SI" altLang="sl-SI" sz="1800" dirty="0">
              <a:solidFill>
                <a:schemeClr val="accent2"/>
              </a:solidFill>
            </a:endParaRP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r>
              <a:rPr lang="sl-SI" altLang="sl-SI" sz="1800" dirty="0">
                <a:solidFill>
                  <a:schemeClr val="accent2"/>
                </a:solidFill>
              </a:rPr>
              <a:t> 	1. Informativni dan – 7,6</a:t>
            </a: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r>
              <a:rPr lang="sl-SI" altLang="sl-SI" sz="1800" dirty="0">
                <a:solidFill>
                  <a:schemeClr val="accent2"/>
                </a:solidFill>
              </a:rPr>
              <a:t> 	2. Starši – 5,3</a:t>
            </a: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 typeface="Wingdings" panose="05000000000000000000" pitchFamily="2" charset="2"/>
              <a:buNone/>
              <a:defRPr/>
            </a:pPr>
            <a:r>
              <a:rPr lang="sl-SI" altLang="sl-SI" sz="1800" dirty="0">
                <a:solidFill>
                  <a:schemeClr val="accent2"/>
                </a:solidFill>
              </a:rPr>
              <a:t> 	3. Psiholog - 4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88963"/>
            <a:ext cx="6346825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15616" y="17399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Lesarska šola Maribor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mizar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gozdar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gozdarski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lesarski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8407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Informacije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2051050" y="2565400"/>
            <a:ext cx="6265863" cy="266541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Splet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/>
              </a:rPr>
              <a:t>www.mojaizbira.si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3"/>
              </a:rPr>
              <a:t>www.dijaski.net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Spletne strani srednjih šol</a:t>
            </a:r>
          </a:p>
        </p:txBody>
      </p:sp>
    </p:spTree>
    <p:extLst>
      <p:ext uri="{BB962C8B-B14F-4D97-AF65-F5344CB8AC3E}">
        <p14:creationId xmlns:p14="http://schemas.microsoft.com/office/powerpoint/2010/main" val="1850912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noFill/>
        </p:spPr>
        <p:txBody>
          <a:bodyPr/>
          <a:lstStyle/>
          <a:p>
            <a:r>
              <a:rPr lang="sl-SI" altLang="sl-SI" b="1" i="1" u="sng" dirty="0">
                <a:solidFill>
                  <a:schemeClr val="accent1"/>
                </a:solidFill>
              </a:rPr>
              <a:t>Zaposlitev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314096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l-SI" altLang="sl-SI" sz="28700" b="1" i="1" dirty="0">
                <a:solidFill>
                  <a:schemeClr val="bg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7833691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24175"/>
            <a:ext cx="7772400" cy="1143000"/>
          </a:xfrm>
          <a:noFill/>
        </p:spPr>
        <p:txBody>
          <a:bodyPr/>
          <a:lstStyle/>
          <a:p>
            <a:r>
              <a:rPr lang="sl-SI" altLang="sl-SI" b="1" i="1" dirty="0">
                <a:solidFill>
                  <a:schemeClr val="accent1"/>
                </a:solidFill>
              </a:rPr>
              <a:t>Hvala.</a:t>
            </a:r>
            <a:br>
              <a:rPr lang="sl-SI" altLang="sl-SI" b="1" i="1" dirty="0">
                <a:solidFill>
                  <a:schemeClr val="accent1"/>
                </a:solidFill>
              </a:rPr>
            </a:br>
            <a:endParaRPr lang="sl-SI" altLang="sl-SI" b="1" i="1" dirty="0">
              <a:solidFill>
                <a:schemeClr val="accent1"/>
              </a:solidFill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9F531F82-1A05-4A81-B8F8-E084EB4D27BA}"/>
              </a:ext>
            </a:extLst>
          </p:cNvPr>
          <p:cNvSpPr/>
          <p:nvPr/>
        </p:nvSpPr>
        <p:spPr>
          <a:xfrm>
            <a:off x="383683" y="4653136"/>
            <a:ext cx="87849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0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(projekcijo najdete na šolski spletni strani)</a:t>
            </a:r>
            <a:endParaRPr lang="en-SI" sz="20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800" b="1" dirty="0">
                <a:solidFill>
                  <a:schemeClr val="accent2"/>
                </a:solidFill>
              </a:rPr>
              <a:t> </a:t>
            </a:r>
            <a:r>
              <a:rPr lang="sl-SI" altLang="sl-SI" sz="4000" b="1" dirty="0">
                <a:solidFill>
                  <a:schemeClr val="accent2"/>
                </a:solidFill>
                <a:effectLst/>
              </a:rPr>
              <a:t>interesi</a:t>
            </a:r>
          </a:p>
        </p:txBody>
      </p:sp>
      <p:graphicFrame>
        <p:nvGraphicFramePr>
          <p:cNvPr id="9220" name="Object 4"/>
          <p:cNvGraphicFramePr>
            <a:graphicFrameLocks/>
          </p:cNvGraphicFramePr>
          <p:nvPr/>
        </p:nvGraphicFramePr>
        <p:xfrm>
          <a:off x="5181600" y="4800600"/>
          <a:ext cx="31242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CorelDRAW" r:id="rId3" imgW="871873" imgH="306742" progId="CorelDRAW.Graphic.9">
                  <p:embed/>
                </p:oleObj>
              </mc:Choice>
              <mc:Fallback>
                <p:oleObj name="CorelDRAW" r:id="rId3" imgW="871873" imgH="306742" progId="CorelDRAW.Graphic.9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00600"/>
                        <a:ext cx="31242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/>
          </p:cNvGraphicFramePr>
          <p:nvPr/>
        </p:nvGraphicFramePr>
        <p:xfrm>
          <a:off x="3886200" y="3657600"/>
          <a:ext cx="7953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CorelDRAW" r:id="rId5" imgW="375371" imgH="1054468" progId="CorelDRAW.Graphic.9">
                  <p:embed/>
                </p:oleObj>
              </mc:Choice>
              <mc:Fallback>
                <p:oleObj name="CorelDRAW" r:id="rId5" imgW="375371" imgH="1054468" progId="CorelDRAW.Graphic.9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57600"/>
                        <a:ext cx="7953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/>
          </p:cNvGraphicFramePr>
          <p:nvPr/>
        </p:nvGraphicFramePr>
        <p:xfrm>
          <a:off x="6781800" y="2667000"/>
          <a:ext cx="128587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CorelDRAW" r:id="rId7" imgW="138940" imgH="2315212" progId="CorelDRAW.Graphic.9">
                  <p:embed/>
                </p:oleObj>
              </mc:Choice>
              <mc:Fallback>
                <p:oleObj name="CorelDRAW" r:id="rId7" imgW="138940" imgH="2315212" progId="CorelDRAW.Graphic.9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667000"/>
                        <a:ext cx="128587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/>
          </p:cNvGraphicFramePr>
          <p:nvPr/>
        </p:nvGraphicFramePr>
        <p:xfrm>
          <a:off x="5105400" y="1981200"/>
          <a:ext cx="1198563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CorelDRAW" r:id="rId9" imgW="407461" imgH="859681" progId="CorelDRAW.Graphic.9">
                  <p:embed/>
                </p:oleObj>
              </mc:Choice>
              <mc:Fallback>
                <p:oleObj name="CorelDRAW" r:id="rId9" imgW="407461" imgH="859681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81200"/>
                        <a:ext cx="1198563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/>
          </p:cNvGraphicFramePr>
          <p:nvPr/>
        </p:nvGraphicFramePr>
        <p:xfrm>
          <a:off x="1524000" y="3581400"/>
          <a:ext cx="17716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CorelDRAW" r:id="rId11" imgW="220542" imgH="255881" progId="CorelDRAW.Graphic.9">
                  <p:embed/>
                </p:oleObj>
              </mc:Choice>
              <mc:Fallback>
                <p:oleObj name="CorelDRAW" r:id="rId11" imgW="220542" imgH="255881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17716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8001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18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interesi - prepoznavanje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763713" y="2708275"/>
            <a:ext cx="66246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šolski predmeti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dejavnost v prostem času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krožki, društva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spremljanje po TV, računalniku, branje, revije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1763713" y="5157788"/>
            <a:ext cx="54006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buClr>
                <a:schemeClr val="tx2"/>
              </a:buClr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Char char="•"/>
              <a:defRPr/>
            </a:pPr>
            <a:r>
              <a:rPr lang="sl-SI" altLang="sl-SI" sz="1800" dirty="0">
                <a:solidFill>
                  <a:schemeClr val="accent2"/>
                </a:solidFill>
                <a:hlinkClick r:id="rId2"/>
              </a:rPr>
              <a:t> </a:t>
            </a:r>
            <a:r>
              <a:rPr lang="sl-SI" altLang="sl-SI" dirty="0">
                <a:solidFill>
                  <a:schemeClr val="accent1"/>
                </a:solidFill>
                <a:effectLst/>
                <a:hlinkClick r:id="rId2"/>
              </a:rPr>
              <a:t>http://</a:t>
            </a:r>
            <a:r>
              <a:rPr lang="sl-SI" altLang="sl-SI" sz="2400" dirty="0">
                <a:solidFill>
                  <a:schemeClr val="accent1"/>
                </a:solidFill>
                <a:effectLst/>
                <a:hlinkClick r:id="rId2"/>
              </a:rPr>
              <a:t>www.mojaizbira.si</a:t>
            </a:r>
            <a:r>
              <a:rPr lang="sl-SI" altLang="sl-SI" dirty="0">
                <a:solidFill>
                  <a:schemeClr val="accent1"/>
                </a:solidFill>
                <a:effectLst/>
                <a:hlinkClick r:id="rId2"/>
              </a:rPr>
              <a:t>/</a:t>
            </a:r>
            <a:endParaRPr lang="sl-SI" altLang="sl-SI" dirty="0">
              <a:solidFill>
                <a:schemeClr val="accent1"/>
              </a:solidFill>
              <a:effectLst/>
            </a:endParaRP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None/>
              <a:defRPr/>
            </a:pPr>
            <a:endParaRPr lang="sl-SI" altLang="sl-SI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73538" cy="800100"/>
          </a:xfrm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interesi - zanke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763713" y="4221163"/>
            <a:ext cx="59039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buClr>
                <a:schemeClr val="tx2"/>
              </a:buClr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Char char="•"/>
              <a:defRPr/>
            </a:pPr>
            <a:r>
              <a:rPr lang="sl-SI" altLang="sl-SI" sz="1800" dirty="0">
                <a:solidFill>
                  <a:schemeClr val="accent2"/>
                </a:solidFill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effectLst/>
              </a:rPr>
              <a:t>preveč posnemanja sošolcev</a:t>
            </a:r>
          </a:p>
        </p:txBody>
      </p:sp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1763713" y="2924175"/>
            <a:ext cx="54006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(ne)</a:t>
            </a: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poznavanje obeh plati poklica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5111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sposobnosti</a:t>
            </a:r>
            <a:r>
              <a:rPr lang="sl-SI" altLang="sl-SI" sz="2400" b="1" dirty="0">
                <a:solidFill>
                  <a:schemeClr val="accent2"/>
                </a:solidFill>
                <a:effectLst/>
              </a:rPr>
              <a:t>, osebnost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03350" y="25654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umske</a:t>
            </a:r>
          </a:p>
        </p:txBody>
      </p:sp>
      <p:graphicFrame>
        <p:nvGraphicFramePr>
          <p:cNvPr id="12293" name="Object 5"/>
          <p:cNvGraphicFramePr>
            <a:graphicFrameLocks/>
          </p:cNvGraphicFramePr>
          <p:nvPr/>
        </p:nvGraphicFramePr>
        <p:xfrm>
          <a:off x="6732588" y="1412875"/>
          <a:ext cx="12827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CorelDRAW" r:id="rId3" imgW="856580" imgH="1007139" progId="CorelDRAW.Graphic.9">
                  <p:embed/>
                </p:oleObj>
              </mc:Choice>
              <mc:Fallback>
                <p:oleObj name="CorelDRAW" r:id="rId3" imgW="856580" imgH="1007139" progId="CorelDRAW.Graphic.9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412875"/>
                        <a:ext cx="128270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403350" y="3357563"/>
            <a:ext cx="2971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fizične</a:t>
            </a:r>
          </a:p>
        </p:txBody>
      </p:sp>
      <p:graphicFrame>
        <p:nvGraphicFramePr>
          <p:cNvPr id="12295" name="Object 7"/>
          <p:cNvGraphicFramePr>
            <a:graphicFrameLocks/>
          </p:cNvGraphicFramePr>
          <p:nvPr/>
        </p:nvGraphicFramePr>
        <p:xfrm>
          <a:off x="4572000" y="2708275"/>
          <a:ext cx="1414463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CorelDRAW" r:id="rId5" imgW="160237" imgH="200564" progId="CorelDRAW.Graphic.9">
                  <p:embed/>
                </p:oleObj>
              </mc:Choice>
              <mc:Fallback>
                <p:oleObj name="CorelDRAW" r:id="rId5" imgW="160237" imgH="200564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08275"/>
                        <a:ext cx="1414463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331913" y="4149725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Tx/>
              <a:buFont typeface="Wingdings" panose="05000000000000000000" pitchFamily="2" charset="2"/>
              <a:buChar char="ð"/>
            </a:pP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motorične</a:t>
            </a:r>
          </a:p>
        </p:txBody>
      </p:sp>
      <p:graphicFrame>
        <p:nvGraphicFramePr>
          <p:cNvPr id="12297" name="Object 9"/>
          <p:cNvGraphicFramePr>
            <a:graphicFrameLocks/>
          </p:cNvGraphicFramePr>
          <p:nvPr/>
        </p:nvGraphicFramePr>
        <p:xfrm>
          <a:off x="6877050" y="3573463"/>
          <a:ext cx="157480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CorelDRAW" r:id="rId7" imgW="97942" imgH="120834" progId="CorelDRAW.Graphic.9">
                  <p:embed/>
                </p:oleObj>
              </mc:Choice>
              <mc:Fallback>
                <p:oleObj name="CorelDRAW" r:id="rId7" imgW="97942" imgH="120834" progId="CorelDRAW.Graphic.9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3573463"/>
                        <a:ext cx="1574800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5"/>
          <p:cNvSpPr>
            <a:spLocks noChangeArrowheads="1"/>
          </p:cNvSpPr>
          <p:nvPr/>
        </p:nvSpPr>
        <p:spPr bwMode="auto">
          <a:xfrm>
            <a:off x="1331913" y="4941888"/>
            <a:ext cx="38163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Tx/>
              <a:buFont typeface="Wingdings" panose="05000000000000000000" pitchFamily="2" charset="2"/>
              <a:buChar char="ð"/>
            </a:pP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druge</a:t>
            </a: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1400">
                <a:solidFill>
                  <a:schemeClr val="accent2"/>
                </a:solidFill>
              </a:rPr>
              <a:t>(estetske, glasbene, prostorska predstavljivost, empatija, komunikativnost, odgovornost, …</a:t>
            </a:r>
          </a:p>
        </p:txBody>
      </p:sp>
      <p:pic>
        <p:nvPicPr>
          <p:cNvPr id="12299" name="Picture 16" descr="j041605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229225"/>
            <a:ext cx="132238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31113" cy="5111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8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sposobnosti, osebnost: prepoznavanje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403350" y="25654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opazovanje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476375" y="4365625"/>
            <a:ext cx="37449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testiranje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403350" y="34290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posvetovanje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šolanje</a:t>
            </a:r>
          </a:p>
        </p:txBody>
      </p:sp>
      <p:graphicFrame>
        <p:nvGraphicFramePr>
          <p:cNvPr id="9280" name="Group 64"/>
          <p:cNvGraphicFramePr>
            <a:graphicFrameLocks noGrp="1"/>
          </p:cNvGraphicFramePr>
          <p:nvPr>
            <p:ph sz="half" idx="2"/>
          </p:nvPr>
        </p:nvGraphicFramePr>
        <p:xfrm>
          <a:off x="900113" y="3141663"/>
          <a:ext cx="7775575" cy="2379661"/>
        </p:xfrm>
        <a:graphic>
          <a:graphicData uri="http://schemas.openxmlformats.org/drawingml/2006/table">
            <a:tbl>
              <a:tblPr/>
              <a:tblGrid>
                <a:gridCol w="503237">
                  <a:extLst>
                    <a:ext uri="{9D8B030D-6E8A-4147-A177-3AD203B41FA5}">
                      <a16:colId xmlns:a16="http://schemas.microsoft.com/office/drawing/2014/main" val="2555806606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583594566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44355409"/>
                    </a:ext>
                  </a:extLst>
                </a:gridCol>
              </a:tblGrid>
              <a:tr h="792162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Gimnazije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(3), 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89955"/>
                  </a:ext>
                </a:extLst>
              </a:tr>
              <a:tr h="795337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Srednje strokovno izobraževanje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(2),3,4,5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041022"/>
                  </a:ext>
                </a:extLst>
              </a:tr>
              <a:tr h="792162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Srednje poklicno izobraževanje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2,3,4,5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4542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ue Green.pot">
  <a:themeElements>
    <a:clrScheme name="">
      <a:dk1>
        <a:srgbClr val="003B3B"/>
      </a:dk1>
      <a:lt1>
        <a:srgbClr val="FFFFFF"/>
      </a:lt1>
      <a:dk2>
        <a:srgbClr val="19FFEA"/>
      </a:dk2>
      <a:lt2>
        <a:srgbClr val="FF99CC"/>
      </a:lt2>
      <a:accent1>
        <a:srgbClr val="FF9900"/>
      </a:accent1>
      <a:accent2>
        <a:srgbClr val="CC66FF"/>
      </a:accent2>
      <a:accent3>
        <a:srgbClr val="ABFFF3"/>
      </a:accent3>
      <a:accent4>
        <a:srgbClr val="DADADA"/>
      </a:accent4>
      <a:accent5>
        <a:srgbClr val="FFCAAA"/>
      </a:accent5>
      <a:accent6>
        <a:srgbClr val="B95CE7"/>
      </a:accent6>
      <a:hlink>
        <a:srgbClr val="D60093"/>
      </a:hlink>
      <a:folHlink>
        <a:srgbClr val="66FFFF"/>
      </a:folHlink>
    </a:clrScheme>
    <a:fontScheme name="Blue Green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anose="05000000000000000000" pitchFamily="2" charset="2"/>
          <a:buChar char="F"/>
          <a:tabLst/>
          <a:defRPr kumimoji="0" lang="sl-SI" altLang="sl-SI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anose="05000000000000000000" pitchFamily="2" charset="2"/>
          <a:buChar char="F"/>
          <a:tabLst/>
          <a:defRPr kumimoji="0" lang="sl-SI" altLang="sl-SI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ue Green.pot 1">
        <a:dk1>
          <a:srgbClr val="003B3B"/>
        </a:dk1>
        <a:lt1>
          <a:srgbClr val="FFFFFF"/>
        </a:lt1>
        <a:dk2>
          <a:srgbClr val="00B7A5"/>
        </a:dk2>
        <a:lt2>
          <a:srgbClr val="FF99CC"/>
        </a:lt2>
        <a:accent1>
          <a:srgbClr val="FF9900"/>
        </a:accent1>
        <a:accent2>
          <a:srgbClr val="CC66FF"/>
        </a:accent2>
        <a:accent3>
          <a:srgbClr val="AAD8CF"/>
        </a:accent3>
        <a:accent4>
          <a:srgbClr val="DADADA"/>
        </a:accent4>
        <a:accent5>
          <a:srgbClr val="FFCAAA"/>
        </a:accent5>
        <a:accent6>
          <a:srgbClr val="B95CE7"/>
        </a:accent6>
        <a:hlink>
          <a:srgbClr val="D60093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reen.pot 2">
        <a:dk1>
          <a:srgbClr val="000000"/>
        </a:dk1>
        <a:lt1>
          <a:srgbClr val="FFFFFF"/>
        </a:lt1>
        <a:dk2>
          <a:srgbClr val="006699"/>
        </a:dk2>
        <a:lt2>
          <a:srgbClr val="99D0D6"/>
        </a:lt2>
        <a:accent1>
          <a:srgbClr val="33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2DB92D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.pot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39393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2343</TotalTime>
  <Words>877</Words>
  <Application>Microsoft Office PowerPoint</Application>
  <PresentationFormat>Diaprojekcija na zaslonu (4:3)</PresentationFormat>
  <Paragraphs>196</Paragraphs>
  <Slides>33</Slides>
  <Notes>2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33</vt:i4>
      </vt:variant>
    </vt:vector>
  </HeadingPairs>
  <TitlesOfParts>
    <vt:vector size="40" baseType="lpstr">
      <vt:lpstr>Arial</vt:lpstr>
      <vt:lpstr>Monotype Sorts</vt:lpstr>
      <vt:lpstr>Times New Roman</vt:lpstr>
      <vt:lpstr>Wingdings</vt:lpstr>
      <vt:lpstr>Blue Green.pot</vt:lpstr>
      <vt:lpstr>Clip</vt:lpstr>
      <vt:lpstr>CorelDRAW</vt:lpstr>
      <vt:lpstr>PowerPointova predstavitev</vt:lpstr>
      <vt:lpstr>?</vt:lpstr>
      <vt:lpstr>?</vt:lpstr>
      <vt:lpstr>Dejavniki</vt:lpstr>
      <vt:lpstr>Dejavniki</vt:lpstr>
      <vt:lpstr>Dejavniki</vt:lpstr>
      <vt:lpstr>Dejavniki</vt:lpstr>
      <vt:lpstr>Dejavniki</vt:lpstr>
      <vt:lpstr>Dejavniki</vt:lpstr>
      <vt:lpstr>Srednje poklicno izobraževanje  (3 leta)</vt:lpstr>
      <vt:lpstr>Poklicno-tehnično izobraževanje (“programi 3+2”)</vt:lpstr>
      <vt:lpstr>Srednje tehniško izobraževanje  (4 leta)</vt:lpstr>
      <vt:lpstr>Gimnazije (4 leta)</vt:lpstr>
      <vt:lpstr>3. ŠOLANJE</vt:lpstr>
      <vt:lpstr>Šole v bližini - gimnazije</vt:lpstr>
      <vt:lpstr>Šole v bližini - Ptuj</vt:lpstr>
      <vt:lpstr>Šole v bližini - Ptuj</vt:lpstr>
      <vt:lpstr>Šole v bližini - Ptuj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Informacije</vt:lpstr>
      <vt:lpstr>Zaposlitev</vt:lpstr>
      <vt:lpstr>Hvala.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 poklicno odločitvijo</dc:title>
  <dc:subject>8. razred</dc:subject>
  <dc:creator>Marjan Škvorc</dc:creator>
  <cp:lastModifiedBy>Marjan</cp:lastModifiedBy>
  <cp:revision>229</cp:revision>
  <cp:lastPrinted>1999-11-18T07:43:54Z</cp:lastPrinted>
  <dcterms:created xsi:type="dcterms:W3CDTF">1997-02-08T08:32:28Z</dcterms:created>
  <dcterms:modified xsi:type="dcterms:W3CDTF">2024-05-09T11:17:57Z</dcterms:modified>
</cp:coreProperties>
</file>