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68" r:id="rId2"/>
    <p:sldId id="269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jpogled.com/najlepse-misli-o-knjigah-in-branj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969726" y="475580"/>
            <a:ext cx="5643154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44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ŠOLSKA </a:t>
            </a:r>
          </a:p>
          <a:p>
            <a:pPr algn="ctr">
              <a:lnSpc>
                <a:spcPct val="150000"/>
              </a:lnSpc>
            </a:pPr>
            <a:r>
              <a:rPr lang="sl-SI" sz="44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KNJIŽNICA</a:t>
            </a:r>
            <a:endParaRPr lang="sl-SI" sz="4400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266574"/>
            <a:ext cx="5556068" cy="380903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6" y="2853019"/>
            <a:ext cx="6008914" cy="3775166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26571" y="4480560"/>
            <a:ext cx="437605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400" b="1" dirty="0" smtClean="0">
                <a:solidFill>
                  <a:srgbClr val="7030A0"/>
                </a:solidFill>
              </a:rPr>
              <a:t>vabi na obisk </a:t>
            </a:r>
          </a:p>
          <a:p>
            <a:pPr algn="ctr">
              <a:lnSpc>
                <a:spcPct val="150000"/>
              </a:lnSpc>
            </a:pPr>
            <a:r>
              <a:rPr lang="sl-SI" sz="2400" b="1" dirty="0" smtClean="0">
                <a:solidFill>
                  <a:srgbClr val="7030A0"/>
                </a:solidFill>
              </a:rPr>
              <a:t>v prenovljeni prostor</a:t>
            </a:r>
            <a:endParaRPr lang="sl-SI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96388" y="182879"/>
            <a:ext cx="1127324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b="1" dirty="0"/>
              <a:t>OBNAŠANJE V </a:t>
            </a:r>
            <a:r>
              <a:rPr lang="sl-SI" sz="2000" b="1" dirty="0" smtClean="0"/>
              <a:t>KNJIŽNICI    je </a:t>
            </a:r>
            <a:r>
              <a:rPr lang="sl-SI" sz="2000" b="1" dirty="0"/>
              <a:t>v skladu s predpisi, ki preprečujejo širjenje </a:t>
            </a:r>
            <a:r>
              <a:rPr lang="sl-SI" sz="2000" b="1" dirty="0" smtClean="0"/>
              <a:t>virusa</a:t>
            </a:r>
            <a:endParaRPr lang="sl-SI" sz="2000" b="1" dirty="0"/>
          </a:p>
          <a:p>
            <a:pPr lvl="0">
              <a:lnSpc>
                <a:spcPct val="150000"/>
              </a:lnSpc>
            </a:pPr>
            <a:r>
              <a:rPr lang="sl-SI" sz="2000" dirty="0" smtClean="0"/>
              <a:t>- vstopanje </a:t>
            </a:r>
            <a:r>
              <a:rPr lang="sl-SI" sz="2000" dirty="0"/>
              <a:t>v knjižnico </a:t>
            </a:r>
            <a:r>
              <a:rPr lang="sl-SI" sz="2000" dirty="0" smtClean="0"/>
              <a:t>v manjših skupinah ali po vnaprejšnjem dogovoru za posamezne razrede</a:t>
            </a:r>
            <a:endParaRPr lang="sl-SI" sz="2000" dirty="0"/>
          </a:p>
          <a:p>
            <a:pPr lvl="0">
              <a:lnSpc>
                <a:spcPct val="150000"/>
              </a:lnSpc>
            </a:pPr>
            <a:r>
              <a:rPr lang="sl-SI" sz="2000" dirty="0" smtClean="0"/>
              <a:t>- obvezno </a:t>
            </a:r>
            <a:r>
              <a:rPr lang="sl-SI" sz="2000" dirty="0"/>
              <a:t>nošenje maske za </a:t>
            </a:r>
            <a:r>
              <a:rPr lang="sl-SI" sz="2000" dirty="0" smtClean="0"/>
              <a:t> vse učence</a:t>
            </a:r>
            <a:endParaRPr lang="sl-SI" sz="2000" dirty="0"/>
          </a:p>
          <a:p>
            <a:pPr lvl="0">
              <a:lnSpc>
                <a:spcPct val="150000"/>
              </a:lnSpc>
            </a:pPr>
            <a:r>
              <a:rPr lang="sl-SI" sz="2000" dirty="0" smtClean="0"/>
              <a:t>- razkuževanje </a:t>
            </a:r>
            <a:r>
              <a:rPr lang="sl-SI" sz="2000" dirty="0"/>
              <a:t>rok ob </a:t>
            </a:r>
            <a:r>
              <a:rPr lang="sl-SI" sz="2000" dirty="0" smtClean="0"/>
              <a:t>vstopu in izstopu</a:t>
            </a:r>
            <a:endParaRPr lang="sl-SI" sz="2000" dirty="0"/>
          </a:p>
          <a:p>
            <a:pPr lvl="0">
              <a:lnSpc>
                <a:spcPct val="150000"/>
              </a:lnSpc>
            </a:pPr>
            <a:r>
              <a:rPr lang="sl-SI" sz="2000" dirty="0" smtClean="0"/>
              <a:t>- dostop </a:t>
            </a:r>
            <a:r>
              <a:rPr lang="sl-SI" sz="2000" dirty="0"/>
              <a:t>do gradiva na </a:t>
            </a:r>
            <a:r>
              <a:rPr lang="sl-SI" sz="2000" dirty="0" smtClean="0"/>
              <a:t>policah je omejen  </a:t>
            </a:r>
            <a:r>
              <a:rPr lang="sl-SI" sz="2000" dirty="0"/>
              <a:t>in </a:t>
            </a:r>
            <a:r>
              <a:rPr lang="sl-SI" sz="2000" dirty="0" smtClean="0"/>
              <a:t> prosto brskanje ni </a:t>
            </a:r>
            <a:r>
              <a:rPr lang="sl-SI" sz="2000" dirty="0"/>
              <a:t>možno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sl-SI" sz="2000" dirty="0" smtClean="0"/>
              <a:t>učenci naj  pridejo v knjižnico z že izoblikovanimi željami o tem, kaj bi si radi sposodili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sl-SI" sz="2000" dirty="0" smtClean="0"/>
              <a:t>ne potrebujejo članskih izkaznic, vendar morajo izposojeno gradivo vrniti vsaj po 14 dneh, sicer ne bo možna izposoja novega gradiva, lahko pa čas izposoje podaljšajo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sl-SI" sz="2000" dirty="0" smtClean="0"/>
              <a:t>v knjižnici se pogovarjamo </a:t>
            </a:r>
            <a:r>
              <a:rPr lang="sl-SI" sz="2000" dirty="0" err="1" smtClean="0"/>
              <a:t>potiho</a:t>
            </a:r>
            <a:r>
              <a:rPr lang="sl-SI" sz="2000" dirty="0" smtClean="0"/>
              <a:t>, ne kričimo in ne tekamo, ne jemo in ne pijemo, ne uporabljamo mobilnih  telefonov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sl-SI" sz="2000" dirty="0" smtClean="0"/>
              <a:t>lahko </a:t>
            </a:r>
            <a:r>
              <a:rPr lang="sl-SI" sz="2000" dirty="0" smtClean="0"/>
              <a:t>pa beremo, vprašamo knjižničarko za nasvet, pomagamo sošolcem pri izbiri gradiva, z izposojenim gradivom ravnamo previdno in ga nepoškodovanega vrnemo</a:t>
            </a:r>
            <a:endParaRPr lang="sl-SI" sz="2000" dirty="0"/>
          </a:p>
          <a:p>
            <a:pPr lvl="0">
              <a:lnSpc>
                <a:spcPct val="150000"/>
              </a:lnSpc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253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66502" y="398790"/>
            <a:ext cx="10720251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Učbeniki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učbeniškega sklada so namenjeni več generacijam učencev, zato  je treba z njimi skrbno ravnati. </a:t>
            </a:r>
            <a:endParaRPr lang="sl-SI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sl-SI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Bistveno </a:t>
            </a:r>
            <a:r>
              <a:rPr lang="sl-SI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tem je, da so učbeniki oviti v prozorno folijo ali ovitek. Starše naprošamo, da učencem pri tem pomagajo, če tega ne zmorejo sami. Ovijanje učbenikov je obvezno, </a:t>
            </a:r>
            <a:r>
              <a:rPr lang="sl-SI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ostanejo le ti dalj časa uporabni. Ob koncu šol. leta je treba vrniti vse izposojene učbenike, če bodo le ti izgubljeni ali nevrnjeni, se bo staršem zaračunala odškodnina v skladu s Pravilnikom  o učbeniškem skladu.</a:t>
            </a:r>
            <a:endParaRPr lang="sl-SI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09303" y="190192"/>
            <a:ext cx="11138262" cy="691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Spregovorimo še par besed o pomenu branja, ki dokazano vpliva pozitivno na razvoj in delovanje možganov, še posebej  pri otrocih. </a:t>
            </a:r>
            <a:endParaRPr lang="sl-SI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septembru 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spet začenjamo </a:t>
            </a:r>
            <a:r>
              <a:rPr lang="sl-SI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nacionalni </a:t>
            </a:r>
            <a:r>
              <a:rPr lang="sl-SI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MESEC SKUPNEGA BRANJA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ga podpira tudi Evropa. Poleg branja v 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šoli </a:t>
            </a:r>
            <a:r>
              <a:rPr lang="sl-SI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pomembno tudi branje  </a:t>
            </a:r>
            <a:r>
              <a:rPr lang="sl-SI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družini oziroma med generacijami. Naj otroci vidijo nas odrasle ob branju in verjetneje bo ta </a:t>
            </a:r>
            <a:r>
              <a:rPr lang="sl-SI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pozitivni zgled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pomagal tudi njim, da bodo več in </a:t>
            </a:r>
            <a:r>
              <a:rPr lang="sl-SI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rajši </a:t>
            </a:r>
            <a:r>
              <a:rPr lang="sl-SI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brali in s tem širili svoja obzorja in  tako bili uspešnejši pri učenju.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sl-SI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Starši ste tudi povabljeni, da svoje otroke spodbujate k tekmovanju za </a:t>
            </a:r>
            <a:r>
              <a:rPr lang="sl-SI" sz="24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Meškovo bralno priznanje oz. Bralna značko.</a:t>
            </a:r>
            <a:r>
              <a:rPr lang="sl-SI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Šolska knjižnica nudi gradivo, sezname za branje in priporočila ter nasvete knjižničark, ob koncu šol. leta pa jih čaka zaključna prireditev.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Skupaj se podajmo na pustolovščino, ki se ji reče BRANJE ….</a:t>
            </a:r>
            <a:endParaRPr lang="sl-SI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ojpogled.com/wp-content/uploads/2021/04/misli-o-knjiga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" y="2252177"/>
            <a:ext cx="5590084" cy="34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145383" y="1831748"/>
            <a:ext cx="38927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>
                <a:solidFill>
                  <a:srgbClr val="7030A0"/>
                </a:solidFill>
              </a:rPr>
              <a:t>Knjige so sanje, ki jih držimo v rokah in branje je za duha to, kar je telovadba za telo. </a:t>
            </a:r>
            <a:endParaRPr lang="sl-SI" b="1" i="1" dirty="0" smtClean="0">
              <a:solidFill>
                <a:srgbClr val="7030A0"/>
              </a:solidFill>
            </a:endParaRPr>
          </a:p>
          <a:p>
            <a:endParaRPr lang="sl-SI" b="1" i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sl-SI" dirty="0" smtClean="0">
                <a:solidFill>
                  <a:srgbClr val="7030A0"/>
                </a:solidFill>
              </a:rPr>
              <a:t>Kljub </a:t>
            </a:r>
            <a:r>
              <a:rPr lang="sl-SI" dirty="0">
                <a:solidFill>
                  <a:srgbClr val="7030A0"/>
                </a:solidFill>
              </a:rPr>
              <a:t>temu, da danes na internetu dobimo skorajda vse, </a:t>
            </a:r>
            <a:endParaRPr lang="sl-SI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sl-SI" dirty="0" smtClean="0">
                <a:solidFill>
                  <a:srgbClr val="7030A0"/>
                </a:solidFill>
              </a:rPr>
              <a:t>je </a:t>
            </a:r>
            <a:r>
              <a:rPr lang="sl-SI" dirty="0">
                <a:solidFill>
                  <a:srgbClr val="7030A0"/>
                </a:solidFill>
              </a:rPr>
              <a:t>še vedno poseben užitek vzeti v roke </a:t>
            </a:r>
            <a:r>
              <a:rPr lang="sl-SI" dirty="0" smtClean="0">
                <a:solidFill>
                  <a:srgbClr val="7030A0"/>
                </a:solidFill>
              </a:rPr>
              <a:t>knjigo </a:t>
            </a:r>
            <a:r>
              <a:rPr lang="sl-SI" dirty="0">
                <a:solidFill>
                  <a:srgbClr val="7030A0"/>
                </a:solidFill>
              </a:rPr>
              <a:t>in se v mislih preseliti v </a:t>
            </a:r>
            <a:r>
              <a:rPr lang="sl-SI" dirty="0" smtClean="0">
                <a:solidFill>
                  <a:srgbClr val="7030A0"/>
                </a:solidFill>
              </a:rPr>
              <a:t>drugačne  svetove </a:t>
            </a:r>
            <a:r>
              <a:rPr lang="sl-SI" dirty="0" smtClean="0"/>
              <a:t>.</a:t>
            </a:r>
            <a:r>
              <a:rPr lang="sl-SI" dirty="0"/>
              <a:t> </a:t>
            </a:r>
            <a:r>
              <a:rPr lang="sl-SI" dirty="0" smtClean="0"/>
              <a:t>. .</a:t>
            </a:r>
          </a:p>
          <a:p>
            <a:pPr>
              <a:lnSpc>
                <a:spcPct val="150000"/>
              </a:lnSpc>
            </a:pPr>
            <a:endParaRPr lang="sl-SI" dirty="0"/>
          </a:p>
          <a:p>
            <a:pPr>
              <a:lnSpc>
                <a:spcPct val="150000"/>
              </a:lnSpc>
            </a:pPr>
            <a:r>
              <a:rPr lang="sl-SI" sz="2400" b="1" dirty="0" smtClean="0">
                <a:solidFill>
                  <a:srgbClr val="7030A0"/>
                </a:solidFill>
              </a:rPr>
              <a:t>Poskusite tudi vi …</a:t>
            </a:r>
            <a:endParaRPr lang="sl-SI" sz="2400" b="1" dirty="0">
              <a:solidFill>
                <a:srgbClr val="7030A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705394" y="485848"/>
            <a:ext cx="9836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Sončni vzhod prebuja naravo, branje knjig razsvetljuje glavo</a:t>
            </a:r>
            <a:r>
              <a:rPr lang="sl-SI" sz="2800" dirty="0" smtClean="0">
                <a:solidFill>
                  <a:srgbClr val="7030A0"/>
                </a:solidFill>
              </a:rPr>
              <a:t>.</a:t>
            </a:r>
            <a:r>
              <a:rPr lang="sl-SI" sz="2800" dirty="0">
                <a:solidFill>
                  <a:srgbClr val="7030A0"/>
                </a:solidFill>
              </a:rPr>
              <a:t/>
            </a:r>
            <a:br>
              <a:rPr lang="sl-SI" sz="2800" dirty="0">
                <a:solidFill>
                  <a:srgbClr val="7030A0"/>
                </a:solidFill>
              </a:rPr>
            </a:br>
            <a:r>
              <a:rPr lang="sl-SI" sz="1400" dirty="0"/>
              <a:t>Mongolski pregovor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05394" y="6322423"/>
            <a:ext cx="9993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rgbClr val="7030A0"/>
                </a:solidFill>
              </a:rPr>
              <a:t>Vir : </a:t>
            </a:r>
            <a:r>
              <a:rPr lang="sl-SI" sz="1200" dirty="0">
                <a:solidFill>
                  <a:srgbClr val="7030A0"/>
                </a:solidFill>
                <a:hlinkClick r:id="rId3"/>
              </a:rPr>
              <a:t>https://</a:t>
            </a:r>
            <a:r>
              <a:rPr lang="sl-SI" sz="1200" dirty="0" smtClean="0">
                <a:solidFill>
                  <a:srgbClr val="7030A0"/>
                </a:solidFill>
                <a:hlinkClick r:id="rId3"/>
              </a:rPr>
              <a:t>mojpogled.com/najlepse-misli-o-knjigah-in-branju</a:t>
            </a:r>
            <a:r>
              <a:rPr lang="sl-SI" sz="1200" dirty="0" smtClean="0">
                <a:solidFill>
                  <a:srgbClr val="7030A0"/>
                </a:solidFill>
              </a:rPr>
              <a:t> september 2021</a:t>
            </a:r>
            <a:endParaRPr lang="sl-SI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Milo</Template>
  <TotalTime>271</TotalTime>
  <Words>472</Words>
  <Application>Microsoft Office PowerPoint</Application>
  <PresentationFormat>Širokozaslonsko</PresentationFormat>
  <Paragraphs>27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Algerian</vt:lpstr>
      <vt:lpstr>Calibri</vt:lpstr>
      <vt:lpstr>Century Gothic</vt:lpstr>
      <vt:lpstr>Garamond</vt:lpstr>
      <vt:lpstr>Times New Roman</vt:lpstr>
      <vt:lpstr>Milo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Pozdravljeni ponovno v šoli!</dc:title>
  <dc:creator>Uporabnik</dc:creator>
  <cp:lastModifiedBy>Uporabnik</cp:lastModifiedBy>
  <cp:revision>33</cp:revision>
  <dcterms:created xsi:type="dcterms:W3CDTF">2020-09-06T16:21:23Z</dcterms:created>
  <dcterms:modified xsi:type="dcterms:W3CDTF">2021-09-15T18:28:41Z</dcterms:modified>
</cp:coreProperties>
</file>