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61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2" r:id="rId14"/>
    <p:sldId id="275" r:id="rId15"/>
    <p:sldId id="286" r:id="rId16"/>
    <p:sldId id="277" r:id="rId17"/>
    <p:sldId id="287" r:id="rId18"/>
    <p:sldId id="280" r:id="rId19"/>
    <p:sldId id="284" r:id="rId20"/>
  </p:sldIdLst>
  <p:sldSz cx="9144000" cy="6858000" type="screen4x3"/>
  <p:notesSz cx="6858000" cy="965835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3"/>
    <a:srgbClr val="003300"/>
    <a:srgbClr val="FF0066"/>
    <a:srgbClr val="3399FF"/>
    <a:srgbClr val="FF9900"/>
    <a:srgbClr val="FF6633"/>
    <a:srgbClr val="FF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0" d="100"/>
          <a:sy n="30" d="100"/>
        </p:scale>
        <p:origin x="-1116" y="-3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403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0763" y="730250"/>
            <a:ext cx="4816475" cy="360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E891A0-3A1B-4A13-914D-204919B7B56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4598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54C77F-1096-46D7-B9EF-5A2DE183E67E}" type="slidenum">
              <a:rPr lang="sl-SI" altLang="sl-SI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sl-SI" altLang="sl-SI" sz="100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30250"/>
            <a:ext cx="4813300" cy="36099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54120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sl-SI" altLang="sl-SI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sl-SI" altLang="sl-SI" sz="240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/>
            </a:p>
          </p:txBody>
        </p:sp>
      </p:grpSp>
      <p:sp>
        <p:nvSpPr>
          <p:cNvPr id="819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l-SI" noProof="0" smtClean="0"/>
              <a:t>Kliknite, če želite urediti slog podnaslova matrice</a:t>
            </a:r>
          </a:p>
        </p:txBody>
      </p:sp>
      <p:sp>
        <p:nvSpPr>
          <p:cNvPr id="819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l-SI" noProof="0" smtClean="0"/>
              <a:t>Kliknite, če želite urediti slog naslova matrice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B202764-0E12-4A93-891A-A80B917B0CF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546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246F3-5771-4392-8CB8-7551E81FA3A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699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1425-8E80-445F-8631-C47E47200FE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174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B786-7A4E-4934-99B5-514E02DBEE6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10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5BF3-1FBF-4E4B-A518-AFE7ED5D59C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95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BE7AA-2607-41BF-99CA-C5AF0C0D7DE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040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F91-7F65-45B8-8EC0-CD3BE510BE1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554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451EB-6F13-41A4-A0EA-F8EE5183DD1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917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2C55-4261-4D4B-938D-18771A11E37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927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36D8-6634-403C-9561-A0290132E9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161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6B1A3-7874-4F0C-BA48-55AF631079E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220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l-SI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FFA910-CCD8-4A18-AE47-67E472C7C0A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jaski.net/" TargetMode="External"/><Relationship Id="rId2" Type="http://schemas.openxmlformats.org/officeDocument/2006/relationships/hyperlink" Target="http://www.mojaizbira.si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ss.gov.si/ncips/cips" TargetMode="External"/><Relationship Id="rId4" Type="http://schemas.openxmlformats.org/officeDocument/2006/relationships/hyperlink" Target="http://www.sklad-kadri.si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krijsvojtalent.si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16013" y="549275"/>
            <a:ext cx="7772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8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VSTOP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55650" y="4005263"/>
          <a:ext cx="118427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lip" r:id="rId4" imgW="1857375" imgH="3995738" progId="MS_ClipArt_Gallery.5">
                  <p:embed/>
                </p:oleObj>
              </mc:Choice>
              <mc:Fallback>
                <p:oleObj name="Clip" r:id="rId4" imgW="1857375" imgH="3995738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05263"/>
                        <a:ext cx="1184275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596188" y="476250"/>
          <a:ext cx="1023937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lip" r:id="rId6" imgW="1296063" imgH="3934305" progId="MS_ClipArt_Gallery.5">
                  <p:embed/>
                </p:oleObj>
              </mc:Choice>
              <mc:Fallback>
                <p:oleObj name="Clip" r:id="rId6" imgW="1296063" imgH="3934305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76250"/>
                        <a:ext cx="1023937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11413" y="2781300"/>
            <a:ext cx="532923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8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srednjo </a:t>
            </a:r>
          </a:p>
          <a:p>
            <a:pPr algn="ctr" eaLnBrk="1" hangingPunct="1">
              <a:defRPr/>
            </a:pPr>
            <a:r>
              <a:rPr lang="sl-SI" sz="8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šolo</a:t>
            </a: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190625" y="1897063"/>
            <a:ext cx="77724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500" b="1">
                <a:solidFill>
                  <a:schemeClr val="bg1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Šole v bližini </a:t>
            </a:r>
            <a:r>
              <a:rPr lang="sl-SI" altLang="sl-SI" b="1" i="1" u="sng" dirty="0" smtClean="0">
                <a:solidFill>
                  <a:srgbClr val="006633"/>
                </a:solidFill>
              </a:rPr>
              <a:t>– Šolski center Ptuj</a:t>
            </a:r>
            <a:endParaRPr lang="sl-SI" altLang="sl-SI" b="1" i="1" u="sng" dirty="0">
              <a:solidFill>
                <a:srgbClr val="006633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87450" y="2243138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b="1" dirty="0">
                <a:solidFill>
                  <a:srgbClr val="EF1204"/>
                </a:solidFill>
              </a:rPr>
              <a:t>elektro in računalniška šola</a:t>
            </a:r>
            <a:endParaRPr lang="sl-SI" altLang="sl-SI" sz="3600" b="1" dirty="0">
              <a:solidFill>
                <a:schemeClr val="accent2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87450" y="2852738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elektrikar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 err="1">
                <a:solidFill>
                  <a:srgbClr val="6600FF"/>
                </a:solidFill>
              </a:rPr>
              <a:t>mehatronik</a:t>
            </a:r>
            <a:r>
              <a:rPr lang="sl-SI" altLang="sl-SI" sz="3200" b="1" dirty="0">
                <a:solidFill>
                  <a:srgbClr val="6600FF"/>
                </a:solidFill>
              </a:rPr>
              <a:t> operater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elektrotehnik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tehnik računalništva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tehnik </a:t>
            </a:r>
            <a:r>
              <a:rPr lang="sl-SI" altLang="sl-SI" sz="3200" b="1" dirty="0" err="1">
                <a:solidFill>
                  <a:srgbClr val="6600FF"/>
                </a:solidFill>
              </a:rPr>
              <a:t>mehatronike</a:t>
            </a:r>
            <a:r>
              <a:rPr lang="sl-SI" altLang="sl-SI" sz="3200" b="1" dirty="0">
                <a:solidFill>
                  <a:srgbClr val="6600FF"/>
                </a:solidFill>
              </a:rPr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339573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488237" cy="1143000"/>
          </a:xfrm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3. ŠOLANJE </a:t>
            </a:r>
            <a:r>
              <a:rPr lang="sl-SI" altLang="sl-SI" sz="2800" b="1" i="1" u="sng" dirty="0">
                <a:solidFill>
                  <a:srgbClr val="000000"/>
                </a:solidFill>
              </a:rPr>
              <a:t>(</a:t>
            </a:r>
            <a:r>
              <a:rPr lang="sl-SI" altLang="sl-SI" sz="2800" b="1" i="1" u="sng" dirty="0" smtClean="0">
                <a:solidFill>
                  <a:srgbClr val="000000"/>
                </a:solidFill>
              </a:rPr>
              <a:t>NADALJEVANJE)</a:t>
            </a:r>
            <a:endParaRPr lang="sl-SI" altLang="sl-SI" sz="2800" b="1" i="1" u="sng" dirty="0">
              <a:solidFill>
                <a:srgbClr val="0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2" y="2349500"/>
            <a:ext cx="6480944" cy="2016125"/>
          </a:xfrm>
          <a:noFill/>
          <a:ln/>
        </p:spPr>
        <p:txBody>
          <a:bodyPr/>
          <a:lstStyle/>
          <a:p>
            <a:pPr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Splošna </a:t>
            </a:r>
            <a:r>
              <a:rPr lang="sl-SI" alt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matura (gimnazija)</a:t>
            </a:r>
          </a:p>
          <a:p>
            <a:pPr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poklicna matura</a:t>
            </a:r>
            <a:r>
              <a:rPr lang="sl-SI" altLang="sl-SI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alt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(srednja strokovna šola)</a:t>
            </a:r>
            <a:endParaRPr lang="sl-SI" altLang="sl-SI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3+2 (PTI)</a:t>
            </a:r>
            <a:endParaRPr lang="sl-SI" altLang="sl-SI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4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92696"/>
            <a:ext cx="7488237" cy="1143000"/>
          </a:xfrm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4. STARŠI</a:t>
            </a:r>
            <a:endParaRPr lang="sl-SI" altLang="sl-SI" sz="2800" b="1" i="1" u="sng" dirty="0">
              <a:solidFill>
                <a:srgbClr val="006633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2349500"/>
            <a:ext cx="4608512" cy="2016125"/>
          </a:xfrm>
          <a:noFill/>
          <a:ln/>
        </p:spPr>
        <p:txBody>
          <a:bodyPr/>
          <a:lstStyle/>
          <a:p>
            <a:pPr algn="ctr">
              <a:buClr>
                <a:srgbClr val="000000"/>
              </a:buClr>
              <a:buSzPct val="145000"/>
              <a:buFont typeface="Wingdings" panose="05000000000000000000" pitchFamily="2" charset="2"/>
              <a:buNone/>
            </a:pPr>
            <a:r>
              <a:rPr lang="sl-SI" altLang="sl-SI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POMEMBEN GLAS!!</a:t>
            </a:r>
          </a:p>
        </p:txBody>
      </p:sp>
    </p:spTree>
    <p:extLst>
      <p:ext uri="{BB962C8B-B14F-4D97-AF65-F5344CB8AC3E}">
        <p14:creationId xmlns:p14="http://schemas.microsoft.com/office/powerpoint/2010/main" val="19296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836613"/>
            <a:ext cx="7921625" cy="1079500"/>
          </a:xfrm>
        </p:spPr>
        <p:txBody>
          <a:bodyPr/>
          <a:lstStyle/>
          <a:p>
            <a:pPr marL="609600" indent="-609600" eaLnBrk="1" hangingPunct="1">
              <a:buClr>
                <a:srgbClr val="660066"/>
              </a:buClr>
              <a:buSzPct val="145000"/>
              <a:buFont typeface="Wingdings" panose="05000000000000000000" pitchFamily="2" charset="2"/>
              <a:buNone/>
            </a:pPr>
            <a:r>
              <a:rPr lang="sl-SI" altLang="sl-SI" sz="3000" b="1" smtClean="0"/>
              <a:t>Kdo ali kaj je najbolj vplival na tvojo odločitev za vpis v srednjo šolo (1-10)?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19250" y="3284538"/>
            <a:ext cx="56165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Clr>
                <a:srgbClr val="660066"/>
              </a:buClr>
              <a:buSzPct val="145000"/>
              <a:buFont typeface="Wingdings" pitchFamily="2" charset="2"/>
              <a:buNone/>
              <a:defRPr/>
            </a:pPr>
            <a:r>
              <a:rPr lang="sl-SI" sz="3600" b="1" dirty="0" smtClean="0">
                <a:solidFill>
                  <a:schemeClr val="accent2"/>
                </a:solidFill>
              </a:rPr>
              <a:t> </a:t>
            </a:r>
            <a:r>
              <a:rPr lang="sl-SI" sz="3600" b="1" dirty="0" smtClean="0"/>
              <a:t>	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Informativni dan – 7,6</a:t>
            </a:r>
          </a:p>
          <a:p>
            <a:pPr marL="609600" indent="-609600" eaLnBrk="1" hangingPunct="1">
              <a:buClr>
                <a:srgbClr val="660066"/>
              </a:buClr>
              <a:buSzPct val="145000"/>
              <a:buFont typeface="Wingdings" pitchFamily="2" charset="2"/>
              <a:buNone/>
              <a:defRPr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 	2.	 Starši – 5,3</a:t>
            </a:r>
          </a:p>
          <a:p>
            <a:pPr marL="609600" indent="-609600" eaLnBrk="1" hangingPunct="1">
              <a:buClr>
                <a:srgbClr val="660066"/>
              </a:buClr>
              <a:buSzPct val="145000"/>
              <a:buFont typeface="Wingdings" pitchFamily="2" charset="2"/>
              <a:buNone/>
              <a:defRPr/>
            </a:pP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 	3. Psiholog - 4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i="1" u="sng" dirty="0" smtClean="0">
                <a:solidFill>
                  <a:schemeClr val="accent6">
                    <a:lumMod val="75000"/>
                  </a:schemeClr>
                </a:solidFill>
              </a:rPr>
              <a:t>Dodatne informacije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136650" y="1844675"/>
            <a:ext cx="1655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defRPr/>
            </a:pP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splet: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4213" y="2492375"/>
            <a:ext cx="7056437" cy="31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400" b="1" dirty="0">
                <a:latin typeface="Arial" charset="0"/>
              </a:rPr>
              <a:t>spletne strani srednjih šol,</a:t>
            </a:r>
          </a:p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400" b="1" dirty="0">
                <a:latin typeface="Arial" charset="0"/>
                <a:hlinkClick r:id="rId2"/>
              </a:rPr>
              <a:t>http://www.mojaizbira.si</a:t>
            </a:r>
            <a:r>
              <a:rPr lang="sl-SI" sz="2400" b="1" dirty="0" smtClean="0">
                <a:latin typeface="Arial" charset="0"/>
                <a:hlinkClick r:id="rId2"/>
              </a:rPr>
              <a:t>/</a:t>
            </a:r>
            <a:endParaRPr lang="sl-SI" sz="2400" b="1" dirty="0" smtClean="0">
              <a:latin typeface="Arial" charset="0"/>
            </a:endParaRPr>
          </a:p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400" b="1" dirty="0">
                <a:latin typeface="Arial" charset="0"/>
                <a:hlinkClick r:id="rId3"/>
              </a:rPr>
              <a:t>http://</a:t>
            </a:r>
            <a:r>
              <a:rPr lang="sl-SI" sz="2400" b="1" dirty="0" smtClean="0">
                <a:latin typeface="Arial" charset="0"/>
                <a:hlinkClick r:id="rId3"/>
              </a:rPr>
              <a:t>www.dijaski.net/</a:t>
            </a:r>
            <a:endParaRPr lang="sl-SI" sz="2400" b="1" dirty="0">
              <a:latin typeface="Arial" charset="0"/>
            </a:endParaRPr>
          </a:p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400" b="1" dirty="0" smtClean="0">
                <a:latin typeface="Arial" charset="0"/>
                <a:hlinkClick r:id="rId4"/>
              </a:rPr>
              <a:t>www.sklad-kadri.si</a:t>
            </a:r>
            <a:endParaRPr lang="sl-SI" sz="2400" b="1" dirty="0" smtClean="0">
              <a:latin typeface="Arial" charset="0"/>
            </a:endParaRPr>
          </a:p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400" b="1" dirty="0">
                <a:latin typeface="Arial" charset="0"/>
                <a:hlinkClick r:id="rId5"/>
              </a:rPr>
              <a:t>https://</a:t>
            </a:r>
            <a:r>
              <a:rPr lang="sl-SI" sz="2400" b="1" dirty="0" smtClean="0">
                <a:latin typeface="Arial" charset="0"/>
                <a:hlinkClick r:id="rId5"/>
              </a:rPr>
              <a:t>www.ess.gov.si/ncips/cips</a:t>
            </a:r>
            <a:endParaRPr lang="sl-SI" sz="2400" b="1" dirty="0" smtClean="0">
              <a:latin typeface="Arial" charset="0"/>
            </a:endParaRPr>
          </a:p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sl-SI" sz="2400" b="1" dirty="0">
              <a:latin typeface="Arial" charset="0"/>
            </a:endParaRPr>
          </a:p>
          <a:p>
            <a:pPr lvl="3" eaLnBrk="1" hangingPunct="1">
              <a:buClr>
                <a:schemeClr val="accent6">
                  <a:lumMod val="75000"/>
                </a:schemeClr>
              </a:buClr>
              <a:defRPr/>
            </a:pPr>
            <a:endParaRPr lang="sl-SI" sz="2400" b="1" dirty="0">
              <a:latin typeface="Arial" charset="0"/>
            </a:endParaRPr>
          </a:p>
          <a:p>
            <a:pPr marL="1600200" lvl="3" indent="-228600" eaLnBrk="1" hangingPunct="1">
              <a:buFont typeface="Wingdings" pitchFamily="2" charset="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403350" y="5294313"/>
            <a:ext cx="47529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b="1"/>
              <a:t>Karierno središče-Ptuj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b="1"/>
              <a:t>Informativni dan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i="1" u="sng" dirty="0" smtClean="0">
                <a:solidFill>
                  <a:schemeClr val="accent6">
                    <a:lumMod val="75000"/>
                  </a:schemeClr>
                </a:solidFill>
              </a:rPr>
              <a:t>Dodatne informacije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136650" y="1844675"/>
            <a:ext cx="3940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 eaLnBrk="1" hangingPunct="1">
              <a:defRPr/>
            </a:pP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Kam in kako: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4213" y="2492375"/>
            <a:ext cx="6551612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latin typeface="Arial" charset="0"/>
              </a:rPr>
              <a:t>računalniški program</a:t>
            </a:r>
          </a:p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latin typeface="Arial" charset="0"/>
              </a:rPr>
              <a:t>interesi</a:t>
            </a:r>
          </a:p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latin typeface="Arial" charset="0"/>
              </a:rPr>
              <a:t>drugi dejavniki</a:t>
            </a:r>
          </a:p>
          <a:p>
            <a:pPr marL="1828800" lvl="3" indent="-457200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latin typeface="Arial" charset="0"/>
              </a:rPr>
              <a:t>opisi poklicev</a:t>
            </a:r>
          </a:p>
          <a:p>
            <a:pPr marL="1600200" lvl="3" indent="-228600" eaLnBrk="1" hangingPunct="1">
              <a:buFont typeface="Wingdings" pitchFamily="2" charset="2"/>
              <a:buNone/>
              <a:defRPr/>
            </a:pPr>
            <a:r>
              <a:rPr lang="sl-SI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9221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t="18623" r="17747" b="18726"/>
          <a:stretch>
            <a:fillRect/>
          </a:stretch>
        </p:blipFill>
        <p:spPr bwMode="auto">
          <a:xfrm>
            <a:off x="5219700" y="3616325"/>
            <a:ext cx="38544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692150"/>
            <a:ext cx="3881437" cy="1143000"/>
          </a:xfrm>
          <a:noFill/>
        </p:spPr>
        <p:txBody>
          <a:bodyPr/>
          <a:lstStyle/>
          <a:p>
            <a:pPr eaLnBrk="1" hangingPunct="1"/>
            <a:r>
              <a:rPr lang="sl-SI" altLang="sl-SI" i="1" u="sng" smtClean="0">
                <a:solidFill>
                  <a:schemeClr val="tx1"/>
                </a:solidFill>
              </a:rPr>
              <a:t>Koraki naprej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827088" y="2492375"/>
            <a:ext cx="70580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hlinkClick r:id="rId2"/>
              </a:rPr>
              <a:t>http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hlinkClick r:id="rId2"/>
              </a:rPr>
              <a:t>://www.odkrijsvojtalent.si/</a:t>
            </a:r>
            <a:endParaRPr lang="sl-SI" sz="28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eVPP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(vprašalnik o poklicni poti)</a:t>
            </a: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razgovori</a:t>
            </a: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aktualne informacije</a:t>
            </a:r>
            <a:endParaRPr lang="sl-SI" sz="28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l-SI" sz="28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285750" indent="-285750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sl-SI" sz="28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692150"/>
            <a:ext cx="3881437" cy="1143000"/>
          </a:xfrm>
          <a:noFill/>
        </p:spPr>
        <p:txBody>
          <a:bodyPr/>
          <a:lstStyle/>
          <a:p>
            <a:pPr eaLnBrk="1" hangingPunct="1"/>
            <a:r>
              <a:rPr lang="sl-SI" altLang="sl-SI" i="1" u="sng" smtClean="0">
                <a:solidFill>
                  <a:schemeClr val="tx1"/>
                </a:solidFill>
              </a:rPr>
              <a:t>Koraki naprej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827088" y="2492375"/>
            <a:ext cx="8066087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Razpis za vpis – januar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Informativni dan -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14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.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15.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2. 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Prijava za vpis v 1. letnik - do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.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4. 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Prenos prijav – do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23.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4. 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Objava omejitve vpisa –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21.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5. 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Dokumentacija v srednje šole – 15. do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18. 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665538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i="1" u="sng" dirty="0" smtClean="0">
                <a:solidFill>
                  <a:schemeClr val="accent6">
                    <a:lumMod val="75000"/>
                  </a:schemeClr>
                </a:solidFill>
              </a:rPr>
              <a:t>Štipendije: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2988" y="2420938"/>
            <a:ext cx="6696075" cy="584200"/>
          </a:xfrm>
        </p:spPr>
        <p:txBody>
          <a:bodyPr/>
          <a:lstStyle/>
          <a:p>
            <a:pPr lvl="1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sl-SI" sz="2800" b="1" dirty="0" smtClean="0"/>
              <a:t> </a:t>
            </a:r>
            <a:r>
              <a:rPr lang="sl-SI" b="1" dirty="0" smtClean="0"/>
              <a:t>kadrovske: DELODAJALCI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42988" y="3005138"/>
            <a:ext cx="669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sl-SI" sz="2800" b="1" dirty="0" smtClean="0"/>
              <a:t> </a:t>
            </a:r>
            <a:r>
              <a:rPr lang="sl-SI" b="1" dirty="0" smtClean="0"/>
              <a:t>državne: CSD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42988" y="3589338"/>
            <a:ext cx="6696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sl-SI" sz="2800" b="1" dirty="0" smtClean="0"/>
              <a:t> </a:t>
            </a:r>
            <a:r>
              <a:rPr lang="sl-SI" b="1" dirty="0" smtClean="0"/>
              <a:t>Zoisove (Javni sklad za kadre)</a:t>
            </a:r>
          </a:p>
          <a:p>
            <a:pPr lvl="2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sl-SI" b="1" dirty="0" smtClean="0"/>
              <a:t>prijavi posameznik</a:t>
            </a:r>
          </a:p>
          <a:p>
            <a:pPr lvl="2" eaLnBrk="1" hangingPunct="1"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sl-SI" b="1" dirty="0" smtClean="0"/>
              <a:t>zlata in srebrna </a:t>
            </a:r>
            <a:r>
              <a:rPr lang="sl-SI" b="1" dirty="0" err="1" smtClean="0"/>
              <a:t>priznanja+UU</a:t>
            </a:r>
            <a:r>
              <a:rPr lang="sl-SI" b="1" dirty="0" smtClean="0"/>
              <a:t> v 9. razredu najmanj 4,7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068638"/>
            <a:ext cx="4545013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i="1" u="sng" dirty="0" smtClean="0">
                <a:solidFill>
                  <a:schemeClr val="accent1"/>
                </a:solidFill>
              </a:rPr>
              <a:t/>
            </a:r>
            <a:br>
              <a:rPr lang="sl-SI" sz="4000" i="1" u="sng" dirty="0" smtClean="0">
                <a:solidFill>
                  <a:schemeClr val="accent1"/>
                </a:solidFill>
              </a:rPr>
            </a:br>
            <a:r>
              <a:rPr lang="sl-SI" sz="4000" i="1" u="sng" dirty="0" smtClean="0">
                <a:solidFill>
                  <a:schemeClr val="accent1"/>
                </a:solidFill>
              </a:rPr>
              <a:t/>
            </a:r>
            <a:br>
              <a:rPr lang="sl-SI" sz="4000" i="1" u="sng" dirty="0" smtClean="0">
                <a:solidFill>
                  <a:schemeClr val="accent1"/>
                </a:solidFill>
              </a:rPr>
            </a:br>
            <a:r>
              <a:rPr lang="sl-SI" sz="4000" i="1" dirty="0" smtClean="0">
                <a:solidFill>
                  <a:schemeClr val="accent6">
                    <a:lumMod val="75000"/>
                  </a:schemeClr>
                </a:solidFill>
              </a:rPr>
              <a:t>Vaša vprašanja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042988" y="472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sl-SI" sz="24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(projekcijo </a:t>
            </a:r>
            <a:r>
              <a:rPr lang="sl-SI" sz="24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najdete </a:t>
            </a:r>
            <a:r>
              <a:rPr lang="sl-SI" sz="24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na šolski spletni strani)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311400" y="1076325"/>
            <a:ext cx="21209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l-SI" sz="4000" b="1" i="1" u="sng" kern="0" dirty="0">
                <a:latin typeface="Arial"/>
                <a:ea typeface="+mj-ea"/>
                <a:cs typeface="+mj-cs"/>
              </a:rPr>
              <a:t>HVALA!</a:t>
            </a:r>
            <a:endParaRPr lang="sl-SI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14536"/>
            <a:ext cx="6840537" cy="1143000"/>
          </a:xfrm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1. INTERESI </a:t>
            </a:r>
            <a:r>
              <a:rPr lang="sl-SI" altLang="sl-SI" sz="2800" b="1" i="1" u="sng" dirty="0" smtClean="0">
                <a:solidFill>
                  <a:srgbClr val="000000"/>
                </a:solidFill>
              </a:rPr>
              <a:t>(zanimanje)</a:t>
            </a:r>
            <a:endParaRPr lang="sl-SI" altLang="sl-SI" sz="2800" b="1" i="1" u="sng" dirty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872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Šolski predmeti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Krožki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Dejavnosti zunaj šole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Računalnik, internet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Branje…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Delo doma…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….</a:t>
            </a:r>
            <a:endParaRPr lang="sl-SI" altLang="sl-SI" b="1" dirty="0">
              <a:solidFill>
                <a:srgbClr val="006633"/>
              </a:solidFill>
            </a:endParaRPr>
          </a:p>
        </p:txBody>
      </p:sp>
      <p:graphicFrame>
        <p:nvGraphicFramePr>
          <p:cNvPr id="7172" name="Object 4"/>
          <p:cNvGraphicFramePr>
            <a:graphicFrameLocks/>
          </p:cNvGraphicFramePr>
          <p:nvPr/>
        </p:nvGraphicFramePr>
        <p:xfrm>
          <a:off x="5181600" y="4800600"/>
          <a:ext cx="31242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CorelDRAW" r:id="rId3" imgW="6429240" imgH="2261880" progId="CorelDRAW.Graphic.9">
                  <p:embed/>
                </p:oleObj>
              </mc:Choice>
              <mc:Fallback>
                <p:oleObj name="CorelDRAW" r:id="rId3" imgW="6429240" imgH="226188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800600"/>
                        <a:ext cx="31242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218018"/>
              </p:ext>
            </p:extLst>
          </p:nvPr>
        </p:nvGraphicFramePr>
        <p:xfrm>
          <a:off x="3956844" y="4343400"/>
          <a:ext cx="7953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1" name="CorelDRAW" r:id="rId5" imgW="2342880" imgH="6580080" progId="CorelDRAW.Graphic.9">
                  <p:embed/>
                </p:oleObj>
              </mc:Choice>
              <mc:Fallback>
                <p:oleObj name="CorelDRAW" r:id="rId5" imgW="2342880" imgH="658008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844" y="4343400"/>
                        <a:ext cx="79533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/>
          </p:cNvGraphicFramePr>
          <p:nvPr/>
        </p:nvGraphicFramePr>
        <p:xfrm>
          <a:off x="6781800" y="2667000"/>
          <a:ext cx="12858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CorelDRAW" r:id="rId7" imgW="1569960" imgH="3557520" progId="CorelDRAW.Graphic.9">
                  <p:embed/>
                </p:oleObj>
              </mc:Choice>
              <mc:Fallback>
                <p:oleObj name="CorelDRAW" r:id="rId7" imgW="1569960" imgH="355752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128587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/>
          </p:cNvGraphicFramePr>
          <p:nvPr/>
        </p:nvGraphicFramePr>
        <p:xfrm>
          <a:off x="5105400" y="1981200"/>
          <a:ext cx="119856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CorelDRAW" r:id="rId9" imgW="2730240" imgH="5760720" progId="CorelDRAW.Graphic.9">
                  <p:embed/>
                </p:oleObj>
              </mc:Choice>
              <mc:Fallback>
                <p:oleObj name="CorelDRAW" r:id="rId9" imgW="2730240" imgH="576072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81200"/>
                        <a:ext cx="1198563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/>
          </p:cNvGraphicFramePr>
          <p:nvPr/>
        </p:nvGraphicFramePr>
        <p:xfrm>
          <a:off x="7092950" y="620713"/>
          <a:ext cx="17716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CorelDRAW" r:id="rId11" imgW="2465280" imgH="2860560" progId="CorelDRAW.Graphic.9">
                  <p:embed/>
                </p:oleObj>
              </mc:Choice>
              <mc:Fallback>
                <p:oleObj name="CorelDRAW" r:id="rId11" imgW="2465280" imgH="286056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620713"/>
                        <a:ext cx="17716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9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6" y="411696"/>
            <a:ext cx="7488237" cy="1143000"/>
          </a:xfrm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2. SPOSOBNOSTI </a:t>
            </a:r>
            <a:r>
              <a:rPr lang="sl-SI" altLang="sl-SI" sz="2800" b="1" i="1" u="sng" dirty="0">
                <a:solidFill>
                  <a:srgbClr val="000000"/>
                </a:solidFill>
              </a:rPr>
              <a:t>(KAJ ZMOREŠ</a:t>
            </a:r>
            <a:r>
              <a:rPr lang="sl-SI" altLang="sl-SI" sz="2800" b="1" i="1" u="sng" dirty="0" smtClean="0">
                <a:solidFill>
                  <a:srgbClr val="000000"/>
                </a:solidFill>
              </a:rPr>
              <a:t>??)</a:t>
            </a:r>
            <a:endParaRPr lang="sl-SI" altLang="sl-SI" sz="2800" b="1" i="1" u="sng" dirty="0">
              <a:solidFill>
                <a:srgbClr val="000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888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Umske sposobnosti</a:t>
            </a:r>
          </a:p>
          <a:p>
            <a:pPr lvl="1"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000" b="1" dirty="0">
                <a:solidFill>
                  <a:srgbClr val="006633"/>
                </a:solidFill>
              </a:rPr>
              <a:t>Besedne, matematične, naravoslovne…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Umetniške sposobnosti</a:t>
            </a:r>
          </a:p>
          <a:p>
            <a:pPr lvl="1"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000" b="1" dirty="0">
                <a:solidFill>
                  <a:srgbClr val="006633"/>
                </a:solidFill>
              </a:rPr>
              <a:t>Glasbene, likovne, …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Spretnosti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Fizične sposobnosti</a:t>
            </a:r>
          </a:p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 dirty="0">
                <a:solidFill>
                  <a:srgbClr val="006633"/>
                </a:solidFill>
              </a:rPr>
              <a:t>Osebnostne lastnosti</a:t>
            </a:r>
          </a:p>
        </p:txBody>
      </p:sp>
      <p:graphicFrame>
        <p:nvGraphicFramePr>
          <p:cNvPr id="9114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44721"/>
              </p:ext>
            </p:extLst>
          </p:nvPr>
        </p:nvGraphicFramePr>
        <p:xfrm>
          <a:off x="7812360" y="2132856"/>
          <a:ext cx="106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CorelDRAW" r:id="rId3" imgW="4822560" imgH="5670360" progId="CorelDRAW.Graphic.9">
                  <p:embed/>
                </p:oleObj>
              </mc:Choice>
              <mc:Fallback>
                <p:oleObj name="CorelDRAW" r:id="rId3" imgW="4822560" imgH="567036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2132856"/>
                        <a:ext cx="1066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6" name="Object 10"/>
          <p:cNvGraphicFramePr>
            <a:graphicFrameLocks/>
          </p:cNvGraphicFramePr>
          <p:nvPr/>
        </p:nvGraphicFramePr>
        <p:xfrm>
          <a:off x="6705600" y="3352800"/>
          <a:ext cx="141446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CorelDRAW" r:id="rId5" imgW="2055600" imgH="2573280" progId="CorelDRAW.Graphic.9">
                  <p:embed/>
                </p:oleObj>
              </mc:Choice>
              <mc:Fallback>
                <p:oleObj name="CorelDRAW" r:id="rId5" imgW="2055600" imgH="257328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52800"/>
                        <a:ext cx="1414463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7" name="Object 11"/>
          <p:cNvGraphicFramePr>
            <a:graphicFrameLocks/>
          </p:cNvGraphicFramePr>
          <p:nvPr/>
        </p:nvGraphicFramePr>
        <p:xfrm>
          <a:off x="4876800" y="4648200"/>
          <a:ext cx="15748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CorelDRAW" r:id="rId7" imgW="1616040" imgH="1993680" progId="CorelDRAW.Graphic.9">
                  <p:embed/>
                </p:oleObj>
              </mc:Choice>
              <mc:Fallback>
                <p:oleObj name="CorelDRAW" r:id="rId7" imgW="1616040" imgH="1993680" progId="CorelDRAW.Graphic.9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48200"/>
                        <a:ext cx="15748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3023567" cy="1143000"/>
          </a:xfrm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3. ŠOLANJE</a:t>
            </a:r>
            <a:endParaRPr lang="sl-SI" altLang="sl-SI" sz="2800" b="1" i="1" u="sng" dirty="0">
              <a:solidFill>
                <a:srgbClr val="006633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349500"/>
            <a:ext cx="6265863" cy="2305050"/>
          </a:xfrm>
          <a:noFill/>
          <a:ln/>
        </p:spPr>
        <p:txBody>
          <a:bodyPr/>
          <a:lstStyle/>
          <a:p>
            <a:pPr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KJE</a:t>
            </a:r>
          </a:p>
          <a:p>
            <a:pPr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KAKO DOLGO</a:t>
            </a:r>
          </a:p>
          <a:p>
            <a:pPr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</a:pP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NADALJEVANJE ŠOLANJA</a:t>
            </a:r>
          </a:p>
        </p:txBody>
      </p:sp>
    </p:spTree>
    <p:extLst>
      <p:ext uri="{BB962C8B-B14F-4D97-AF65-F5344CB8AC3E}">
        <p14:creationId xmlns:p14="http://schemas.microsoft.com/office/powerpoint/2010/main" val="297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Šole v bližini - Ormož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187450" y="2852738"/>
            <a:ext cx="6697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 smtClean="0">
                <a:solidFill>
                  <a:srgbClr val="6600FF"/>
                </a:solidFill>
              </a:rPr>
              <a:t>splošna gimnazija</a:t>
            </a:r>
            <a:endParaRPr lang="sl-SI" altLang="sl-SI" sz="3200" b="1" dirty="0">
              <a:solidFill>
                <a:srgbClr val="6600FF"/>
              </a:solidFill>
            </a:endParaRP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 smtClean="0">
                <a:solidFill>
                  <a:srgbClr val="6600FF"/>
                </a:solidFill>
              </a:rPr>
              <a:t>predšolska vzgoja</a:t>
            </a:r>
          </a:p>
          <a:p>
            <a:pPr lvl="2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 smtClean="0">
                <a:solidFill>
                  <a:srgbClr val="6600FF"/>
                </a:solidFill>
              </a:rPr>
              <a:t>blizu</a:t>
            </a:r>
          </a:p>
          <a:p>
            <a:pPr lvl="2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 smtClean="0">
                <a:solidFill>
                  <a:srgbClr val="6600FF"/>
                </a:solidFill>
              </a:rPr>
              <a:t>poznavanje</a:t>
            </a:r>
            <a:endParaRPr lang="sl-SI" altLang="sl-SI" sz="32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2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Šole v bližini </a:t>
            </a:r>
            <a:r>
              <a:rPr lang="sl-SI" altLang="sl-SI" b="1" i="1" u="sng" dirty="0" smtClean="0">
                <a:solidFill>
                  <a:srgbClr val="006633"/>
                </a:solidFill>
              </a:rPr>
              <a:t>– Gimnazija Ptuj</a:t>
            </a:r>
            <a:endParaRPr lang="sl-SI" altLang="sl-SI" b="1" i="1" u="sng" dirty="0">
              <a:solidFill>
                <a:srgbClr val="006633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187450" y="2852738"/>
            <a:ext cx="5400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</a:rPr>
              <a:t>splošna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 smtClean="0">
                <a:solidFill>
                  <a:srgbClr val="6600FF"/>
                </a:solidFill>
              </a:rPr>
              <a:t>športna</a:t>
            </a:r>
            <a:endParaRPr lang="sl-SI" altLang="sl-SI" sz="32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9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Šole v bližini </a:t>
            </a:r>
            <a:r>
              <a:rPr lang="sl-SI" altLang="sl-SI" b="1" i="1" u="sng" dirty="0" smtClean="0">
                <a:solidFill>
                  <a:srgbClr val="006633"/>
                </a:solidFill>
              </a:rPr>
              <a:t>– Šolski center Ptuj</a:t>
            </a:r>
            <a:endParaRPr lang="sl-SI" altLang="sl-SI" b="1" i="1" u="sng" dirty="0">
              <a:solidFill>
                <a:srgbClr val="006633"/>
              </a:solidFill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219200" y="2243138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b="1" dirty="0">
                <a:solidFill>
                  <a:srgbClr val="EF1204"/>
                </a:solidFill>
              </a:rPr>
              <a:t>ekonomska šola</a:t>
            </a:r>
            <a:endParaRPr lang="sl-SI" altLang="sl-SI" sz="3600" b="1" dirty="0">
              <a:solidFill>
                <a:schemeClr val="accent2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87450" y="2852738"/>
            <a:ext cx="5400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</a:rPr>
              <a:t>prodajalec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</a:rPr>
              <a:t>ekonomski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 err="1">
                <a:solidFill>
                  <a:srgbClr val="6600FF"/>
                </a:solidFill>
              </a:rPr>
              <a:t>aranžerski</a:t>
            </a:r>
            <a:r>
              <a:rPr lang="sl-SI" altLang="sl-SI" sz="3200" b="1" dirty="0">
                <a:solidFill>
                  <a:srgbClr val="6600FF"/>
                </a:solidFill>
              </a:rPr>
              <a:t> tehnik (4</a:t>
            </a:r>
            <a:r>
              <a:rPr lang="sl-SI" altLang="sl-SI" sz="3200" b="1" dirty="0" smtClean="0">
                <a:solidFill>
                  <a:srgbClr val="6600FF"/>
                </a:solidFill>
              </a:rPr>
              <a:t>)</a:t>
            </a:r>
            <a:endParaRPr lang="sl-SI" altLang="sl-SI" sz="32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3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Šole v bližini </a:t>
            </a:r>
            <a:r>
              <a:rPr lang="sl-SI" altLang="sl-SI" b="1" i="1" u="sng" dirty="0" smtClean="0">
                <a:solidFill>
                  <a:srgbClr val="006633"/>
                </a:solidFill>
              </a:rPr>
              <a:t>– Šolski center Ptuj</a:t>
            </a:r>
            <a:endParaRPr lang="sl-SI" altLang="sl-SI" b="1" i="1" u="sng" dirty="0">
              <a:solidFill>
                <a:srgbClr val="006633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219200" y="2243138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b="1" dirty="0">
                <a:solidFill>
                  <a:srgbClr val="EF1204"/>
                </a:solidFill>
              </a:rPr>
              <a:t>biotehniška šola</a:t>
            </a:r>
            <a:endParaRPr lang="sl-SI" altLang="sl-SI" sz="3600" b="1" dirty="0">
              <a:solidFill>
                <a:schemeClr val="accent2"/>
              </a:solidFill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187450" y="2852738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gospodar na podeželju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cvetličar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 smtClean="0">
                <a:solidFill>
                  <a:srgbClr val="6600FF"/>
                </a:solidFill>
              </a:rPr>
              <a:t>gastronom hotelir (3</a:t>
            </a:r>
            <a:r>
              <a:rPr lang="sl-SI" altLang="sl-SI" sz="3200" b="1" dirty="0">
                <a:solidFill>
                  <a:srgbClr val="6600FF"/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kmetijsko – podjetniški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okoljevarstveni tehnik (4</a:t>
            </a:r>
            <a:r>
              <a:rPr lang="sl-SI" altLang="sl-SI" sz="3200" b="1" dirty="0" smtClean="0">
                <a:solidFill>
                  <a:srgbClr val="6600FF"/>
                </a:solidFill>
              </a:rPr>
              <a:t>)</a:t>
            </a:r>
            <a:endParaRPr lang="sl-SI" altLang="sl-SI" sz="32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8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 b="1" i="1" u="sng" dirty="0">
                <a:solidFill>
                  <a:srgbClr val="006633"/>
                </a:solidFill>
              </a:rPr>
              <a:t>Šole v bližini </a:t>
            </a:r>
            <a:r>
              <a:rPr lang="sl-SI" altLang="sl-SI" b="1" i="1" u="sng" dirty="0" smtClean="0">
                <a:solidFill>
                  <a:srgbClr val="006633"/>
                </a:solidFill>
              </a:rPr>
              <a:t>– Šolski center Ptuj</a:t>
            </a:r>
            <a:endParaRPr lang="sl-SI" altLang="sl-SI" b="1" i="1" u="sng" dirty="0">
              <a:solidFill>
                <a:srgbClr val="006633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115616" y="213341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b="1" dirty="0">
                <a:solidFill>
                  <a:srgbClr val="EF1204"/>
                </a:solidFill>
              </a:rPr>
              <a:t>strojna šola</a:t>
            </a:r>
            <a:endParaRPr lang="sl-SI" altLang="sl-SI" sz="3600" b="1" dirty="0">
              <a:solidFill>
                <a:schemeClr val="accent2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180309" y="2708920"/>
            <a:ext cx="7956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</a:rPr>
              <a:t>oblikovalec kovin – orodjar (3) 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</a:rPr>
              <a:t>klepar – krovec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</a:rPr>
              <a:t>izdelovalec kovinskih konstrukcij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</a:rPr>
              <a:t>instalater strojnih instalacij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 err="1" smtClean="0">
                <a:solidFill>
                  <a:srgbClr val="6600FF"/>
                </a:solidFill>
              </a:rPr>
              <a:t>avtoserviser</a:t>
            </a:r>
            <a:r>
              <a:rPr lang="sl-SI" altLang="sl-SI" sz="3200" b="1" dirty="0" smtClean="0">
                <a:solidFill>
                  <a:srgbClr val="6600FF"/>
                </a:solidFill>
              </a:rPr>
              <a:t> </a:t>
            </a:r>
            <a:r>
              <a:rPr lang="sl-SI" altLang="sl-SI" sz="3200" b="1" dirty="0">
                <a:solidFill>
                  <a:srgbClr val="6600FF"/>
                </a:solidFill>
              </a:rPr>
              <a:t>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 err="1">
                <a:solidFill>
                  <a:srgbClr val="6600FF"/>
                </a:solidFill>
              </a:rPr>
              <a:t>avtokaroserist</a:t>
            </a:r>
            <a:r>
              <a:rPr lang="sl-SI" altLang="sl-SI" sz="3200" b="1" dirty="0">
                <a:solidFill>
                  <a:srgbClr val="6600FF"/>
                </a:solidFill>
              </a:rPr>
              <a:t>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Font typeface="Wingdings" panose="05000000000000000000" pitchFamily="2" charset="2"/>
              <a:buChar char="§"/>
            </a:pPr>
            <a:r>
              <a:rPr lang="sl-SI" altLang="sl-SI" sz="3200" b="1" dirty="0">
                <a:solidFill>
                  <a:srgbClr val="6600FF"/>
                </a:solidFill>
              </a:rPr>
              <a:t>strojni tehnik (4)</a:t>
            </a:r>
          </a:p>
        </p:txBody>
      </p:sp>
    </p:spTree>
    <p:extLst>
      <p:ext uri="{BB962C8B-B14F-4D97-AF65-F5344CB8AC3E}">
        <p14:creationId xmlns:p14="http://schemas.microsoft.com/office/powerpoint/2010/main" val="514231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ule">
  <a:themeElements>
    <a:clrScheme name="Kapsu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u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psu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4510</TotalTime>
  <Words>438</Words>
  <Application>Microsoft Office PowerPoint</Application>
  <PresentationFormat>Diaprojekcija na zaslonu (4:3)</PresentationFormat>
  <Paragraphs>111</Paragraphs>
  <Slides>19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Wingdings</vt:lpstr>
      <vt:lpstr>Kapsule</vt:lpstr>
      <vt:lpstr>Clip</vt:lpstr>
      <vt:lpstr>CorelDRAW</vt:lpstr>
      <vt:lpstr>PowerPointova predstavitev</vt:lpstr>
      <vt:lpstr>1. INTERESI (zanimanje)</vt:lpstr>
      <vt:lpstr>2. SPOSOBNOSTI (KAJ ZMOREŠ??)</vt:lpstr>
      <vt:lpstr>3. ŠOLANJE</vt:lpstr>
      <vt:lpstr>Šole v bližini - Ormož</vt:lpstr>
      <vt:lpstr>Šole v bližini – Gimnazija Ptuj</vt:lpstr>
      <vt:lpstr>Šole v bližini – Šolski center Ptuj</vt:lpstr>
      <vt:lpstr>Šole v bližini – Šolski center Ptuj</vt:lpstr>
      <vt:lpstr>Šole v bližini – Šolski center Ptuj</vt:lpstr>
      <vt:lpstr>Šole v bližini – Šolski center Ptuj</vt:lpstr>
      <vt:lpstr>3. ŠOLANJE (NADALJEVANJE)</vt:lpstr>
      <vt:lpstr>4. STARŠI</vt:lpstr>
      <vt:lpstr>PowerPointova predstavitev</vt:lpstr>
      <vt:lpstr>Dodatne informacije</vt:lpstr>
      <vt:lpstr>Dodatne informacije</vt:lpstr>
      <vt:lpstr>Koraki naprej</vt:lpstr>
      <vt:lpstr>Koraki naprej</vt:lpstr>
      <vt:lpstr>Štipendije:</vt:lpstr>
      <vt:lpstr>  Vaša vprašanja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folije - Supra</dc:title>
  <dc:subject>oktober, 2001</dc:subject>
  <dc:creator>Marjan</dc:creator>
  <cp:lastModifiedBy>Marjan</cp:lastModifiedBy>
  <cp:revision>264</cp:revision>
  <cp:lastPrinted>1998-10-24T19:53:18Z</cp:lastPrinted>
  <dcterms:created xsi:type="dcterms:W3CDTF">1997-02-22T19:54:08Z</dcterms:created>
  <dcterms:modified xsi:type="dcterms:W3CDTF">2019-11-14T10:55:13Z</dcterms:modified>
</cp:coreProperties>
</file>